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  <p:sldId id="271" r:id="rId17"/>
  </p:sldIdLst>
  <p:sldSz cx="12192000" cy="9144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161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804D147-EFB2-4996-BC00-6B444F349D2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9144000"/>
          </a:xfrm>
          <a:prstGeom prst="rect">
            <a:avLst/>
          </a:prstGeom>
          <a:solidFill>
            <a:srgbClr val="67B7D1"/>
          </a:solidFill>
          <a:ln w="0">
            <a:noFill/>
            <a:prstDash val="solid"/>
          </a:ln>
        </p:spPr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2FE0724-D3D1-4151-84C1-A11C13EE51D6}"/>
              </a:ext>
            </a:extLst>
          </p:cNvPr>
          <p:cNvSpPr>
            <a:spLocks noGrp="1"/>
          </p:cNvSpPr>
          <p:nvPr/>
        </p:nvSpPr>
        <p:spPr>
          <a:xfrm>
            <a:off x="742950" y="1714500"/>
            <a:ext cx="6572250" cy="203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4800" b="1">
                <a:solidFill>
                  <a:srgbClr val="173B5B"/>
                </a:solidFill>
              </a:defRPr>
            </a:pPr>
            <a:r>
              <a:rPr sz="4800" b="1">
                <a:solidFill>
                  <a:srgbClr val="173B5B"/>
                </a:solidFill>
              </a:rPr>
              <a:t>建築と不動産、</a:t>
            </a:r>
          </a:p>
          <a:p>
            <a:pPr algn="l">
              <a:buNone/>
              <a:defRPr sz="4800" b="1">
                <a:solidFill>
                  <a:srgbClr val="173B5B"/>
                </a:solidFill>
              </a:defRPr>
            </a:pPr>
            <a:r>
              <a:rPr sz="4800" b="1">
                <a:solidFill>
                  <a:srgbClr val="173B5B"/>
                </a:solidFill>
              </a:rPr>
              <a:t>二つの現場から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38DB716-9BB0-4443-B9C7-36635112C032}"/>
              </a:ext>
            </a:extLst>
          </p:cNvPr>
          <p:cNvSpPr>
            <a:spLocks noGrp="1"/>
          </p:cNvSpPr>
          <p:nvPr/>
        </p:nvSpPr>
        <p:spPr>
          <a:xfrm>
            <a:off x="781050" y="4127500"/>
            <a:ext cx="61912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363" b="1">
                <a:solidFill>
                  <a:srgbClr val="2878A8"/>
                </a:solidFill>
              </a:defRPr>
            </a:pPr>
            <a:r>
              <a:rPr sz="2800" b="1" dirty="0" err="1">
                <a:solidFill>
                  <a:srgbClr val="2878A8"/>
                </a:solidFill>
              </a:rPr>
              <a:t>株式会社ユニヴァーサル</a:t>
            </a:r>
            <a:r>
              <a:rPr sz="2800" b="1" dirty="0">
                <a:solidFill>
                  <a:srgbClr val="2878A8"/>
                </a:solidFill>
              </a:rPr>
              <a:t>　</a:t>
            </a:r>
            <a:endParaRPr lang="en-US" sz="2800" b="1" dirty="0">
              <a:solidFill>
                <a:srgbClr val="2878A8"/>
              </a:solidFill>
            </a:endParaRPr>
          </a:p>
          <a:p>
            <a:pPr algn="l">
              <a:buNone/>
              <a:defRPr sz="2363" b="1">
                <a:solidFill>
                  <a:srgbClr val="2878A8"/>
                </a:solidFill>
              </a:defRPr>
            </a:pPr>
            <a:r>
              <a:rPr sz="2800" b="1" dirty="0" err="1">
                <a:solidFill>
                  <a:srgbClr val="2878A8"/>
                </a:solidFill>
              </a:rPr>
              <a:t>会社紹介</a:t>
            </a:r>
            <a:endParaRPr sz="2800" b="1" dirty="0">
              <a:solidFill>
                <a:srgbClr val="2878A8"/>
              </a:solidFill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11DD0FA-7972-49D4-8881-E54719ED4D2B}"/>
              </a:ext>
            </a:extLst>
          </p:cNvPr>
          <p:cNvSpPr>
            <a:spLocks noGrp="1"/>
          </p:cNvSpPr>
          <p:nvPr/>
        </p:nvSpPr>
        <p:spPr>
          <a:xfrm>
            <a:off x="781050" y="5396948"/>
            <a:ext cx="4762500" cy="406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38" b="0">
                <a:solidFill>
                  <a:srgbClr val="607786"/>
                </a:solidFill>
              </a:defRPr>
            </a:pPr>
            <a:r>
              <a:rPr sz="1838" b="0" dirty="0" err="1">
                <a:solidFill>
                  <a:srgbClr val="607786"/>
                </a:solidFill>
              </a:rPr>
              <a:t>大和ロータリークラブ</a:t>
            </a:r>
            <a:r>
              <a:rPr sz="1838" b="0" dirty="0">
                <a:solidFill>
                  <a:srgbClr val="607786"/>
                </a:solidFill>
              </a:rPr>
              <a:t> </a:t>
            </a:r>
            <a:r>
              <a:rPr sz="1838" b="0" dirty="0" err="1">
                <a:solidFill>
                  <a:srgbClr val="607786"/>
                </a:solidFill>
              </a:rPr>
              <a:t>卓話</a:t>
            </a:r>
            <a:endParaRPr sz="1838" b="0" dirty="0">
              <a:solidFill>
                <a:srgbClr val="607786"/>
              </a:solidFill>
            </a:endParaRP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46520D38-616E-4956-9980-3B42555443D0}"/>
              </a:ext>
            </a:extLst>
          </p:cNvPr>
          <p:cNvSpPr>
            <a:spLocks noGrp="1"/>
          </p:cNvSpPr>
          <p:nvPr/>
        </p:nvSpPr>
        <p:spPr>
          <a:xfrm>
            <a:off x="6771862" y="1092200"/>
            <a:ext cx="4502012" cy="7162800"/>
          </a:xfrm>
          <a:prstGeom prst="roundRect">
            <a:avLst>
              <a:gd name="adj" fmla="val 3288"/>
            </a:avLst>
          </a:prstGeom>
          <a:solidFill>
            <a:srgbClr val="FFFFFF"/>
          </a:solidFill>
          <a:ln w="9525">
            <a:solidFill>
              <a:srgbClr val="B8DCEB"/>
            </a:solidFill>
            <a:prstDash val="solid"/>
          </a:ln>
        </p:spPr>
        <p:txBody>
          <a:bodyPr/>
          <a:lstStyle/>
          <a:p>
            <a:endParaRPr lang="ja-JP" altLang="en-US" dirty="0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074EE61-4176-44E8-A062-D5583B913C53}"/>
              </a:ext>
            </a:extLst>
          </p:cNvPr>
          <p:cNvSpPr>
            <a:spLocks noGrp="1"/>
          </p:cNvSpPr>
          <p:nvPr/>
        </p:nvSpPr>
        <p:spPr>
          <a:xfrm>
            <a:off x="6785113" y="1815548"/>
            <a:ext cx="4502011" cy="167695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3450" b="1">
                <a:solidFill>
                  <a:srgbClr val="173B5B"/>
                </a:solidFill>
              </a:defRPr>
            </a:pPr>
            <a:r>
              <a:rPr sz="5400" b="1" dirty="0">
                <a:solidFill>
                  <a:srgbClr val="173B5B"/>
                </a:solidFill>
              </a:rPr>
              <a:t>UNIVERSAL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993138E0-B6FA-469B-91E7-6A5DBCECC0E5}"/>
              </a:ext>
            </a:extLst>
          </p:cNvPr>
          <p:cNvSpPr>
            <a:spLocks noGrp="1"/>
          </p:cNvSpPr>
          <p:nvPr/>
        </p:nvSpPr>
        <p:spPr>
          <a:xfrm>
            <a:off x="6972300" y="3220278"/>
            <a:ext cx="4029075" cy="86912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88" b="1">
                <a:solidFill>
                  <a:srgbClr val="2878A8"/>
                </a:solidFill>
              </a:defRPr>
            </a:pPr>
            <a:r>
              <a:rPr sz="1688" b="1" dirty="0">
                <a:solidFill>
                  <a:srgbClr val="2878A8"/>
                </a:solidFill>
              </a:rPr>
              <a:t>BUILD  ×  REAL ESTATE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0255DF41-31BF-4243-9AF2-59BA68B6E149}"/>
              </a:ext>
            </a:extLst>
          </p:cNvPr>
          <p:cNvSpPr>
            <a:spLocks noGrp="1"/>
          </p:cNvSpPr>
          <p:nvPr/>
        </p:nvSpPr>
        <p:spPr>
          <a:xfrm>
            <a:off x="7650230" y="4419600"/>
            <a:ext cx="2714625" cy="45719"/>
          </a:xfrm>
          <a:prstGeom prst="rect">
            <a:avLst/>
          </a:prstGeom>
          <a:solidFill>
            <a:srgbClr val="FF0000"/>
          </a:solidFill>
          <a:ln w="0">
            <a:noFill/>
            <a:prstDash val="solid"/>
          </a:ln>
        </p:spPr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B298D8E-85B3-4DF2-A6E3-3A358C511291}"/>
              </a:ext>
            </a:extLst>
          </p:cNvPr>
          <p:cNvSpPr>
            <a:spLocks noGrp="1"/>
          </p:cNvSpPr>
          <p:nvPr/>
        </p:nvSpPr>
        <p:spPr>
          <a:xfrm>
            <a:off x="7542141" y="4958522"/>
            <a:ext cx="3413678" cy="229041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850" b="1">
                <a:solidFill>
                  <a:srgbClr val="20323F"/>
                </a:solidFill>
              </a:defRPr>
            </a:pPr>
            <a:r>
              <a:rPr sz="3600" b="1" dirty="0" err="1">
                <a:solidFill>
                  <a:srgbClr val="20323F"/>
                </a:solidFill>
              </a:rPr>
              <a:t>つくる力と</a:t>
            </a:r>
            <a:r>
              <a:rPr sz="3600" b="1" dirty="0">
                <a:solidFill>
                  <a:srgbClr val="20323F"/>
                </a:solidFill>
              </a:rPr>
              <a:t>、</a:t>
            </a:r>
          </a:p>
          <a:p>
            <a:pPr algn="ctr">
              <a:buNone/>
              <a:defRPr sz="2850" b="1">
                <a:solidFill>
                  <a:srgbClr val="20323F"/>
                </a:solidFill>
              </a:defRPr>
            </a:pPr>
            <a:r>
              <a:rPr sz="3600" b="1" dirty="0" err="1">
                <a:solidFill>
                  <a:srgbClr val="20323F"/>
                </a:solidFill>
              </a:rPr>
              <a:t>活かす力</a:t>
            </a:r>
            <a:r>
              <a:rPr sz="3600" b="1" dirty="0">
                <a:solidFill>
                  <a:srgbClr val="20323F"/>
                </a:solidFill>
              </a:rPr>
              <a:t>。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F51DAA4-E433-44D2-AEEB-C772FA6389C4}"/>
              </a:ext>
            </a:extLst>
          </p:cNvPr>
          <p:cNvSpPr>
            <a:spLocks noGrp="1"/>
          </p:cNvSpPr>
          <p:nvPr/>
        </p:nvSpPr>
        <p:spPr>
          <a:xfrm>
            <a:off x="781050" y="8255000"/>
            <a:ext cx="4000500" cy="355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607786"/>
                </a:solidFill>
              </a:defRPr>
            </a:pPr>
            <a:r>
              <a:rPr sz="1425" b="1">
                <a:solidFill>
                  <a:srgbClr val="607786"/>
                </a:solidFill>
              </a:rPr>
              <a:t>株式会社ユニヴァーサル</a:t>
            </a:r>
          </a:p>
        </p:txBody>
      </p:sp>
    </p:spTree>
    <p:extLst>
      <p:ext uri="{BB962C8B-B14F-4D97-AF65-F5344CB8AC3E}">
        <p14:creationId xmlns:p14="http://schemas.microsoft.com/office/powerpoint/2010/main" val="1964707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378E191-C2BA-43C0-A3F5-A8E5C0DE34A6}"/>
              </a:ext>
            </a:extLst>
          </p:cNvPr>
          <p:cNvSpPr>
            <a:spLocks noGrp="1"/>
          </p:cNvSpPr>
          <p:nvPr/>
        </p:nvSpPr>
        <p:spPr>
          <a:xfrm>
            <a:off x="609600" y="8636000"/>
            <a:ext cx="2857500" cy="25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88" b="0">
                <a:solidFill>
                  <a:srgbClr val="607786"/>
                </a:solidFill>
              </a:defRPr>
            </a:pPr>
            <a:r>
              <a:rPr sz="1088" b="0">
                <a:solidFill>
                  <a:srgbClr val="607786"/>
                </a:solidFill>
              </a:rPr>
              <a:t>株式会社ユニヴァーサル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88BFCDF-B47D-49B0-8B01-E12FA01967EC}"/>
              </a:ext>
            </a:extLst>
          </p:cNvPr>
          <p:cNvSpPr>
            <a:spLocks noGrp="1"/>
          </p:cNvSpPr>
          <p:nvPr/>
        </p:nvSpPr>
        <p:spPr>
          <a:xfrm>
            <a:off x="11144250" y="8636000"/>
            <a:ext cx="381000" cy="25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088" b="1">
                <a:solidFill>
                  <a:srgbClr val="607786"/>
                </a:solidFill>
              </a:defRPr>
            </a:pPr>
            <a:r>
              <a:rPr sz="1088" b="1">
                <a:solidFill>
                  <a:srgbClr val="607786"/>
                </a:solidFill>
              </a:rPr>
              <a:t>02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DE8B1C0-4D38-4FBB-A4A6-6853111385E6}"/>
              </a:ext>
            </a:extLst>
          </p:cNvPr>
          <p:cNvSpPr>
            <a:spLocks noGrp="1"/>
          </p:cNvSpPr>
          <p:nvPr/>
        </p:nvSpPr>
        <p:spPr>
          <a:xfrm>
            <a:off x="609600" y="533400"/>
            <a:ext cx="10668000" cy="736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450" b="1">
                <a:solidFill>
                  <a:srgbClr val="173B5B"/>
                </a:solidFill>
              </a:defRPr>
            </a:pPr>
            <a:r>
              <a:rPr sz="3450" b="1">
                <a:solidFill>
                  <a:srgbClr val="173B5B"/>
                </a:solidFill>
              </a:rPr>
              <a:t>まずは、私の原点から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4125B892-601D-404D-9F36-97F866F6C03B}"/>
              </a:ext>
            </a:extLst>
          </p:cNvPr>
          <p:cNvSpPr>
            <a:spLocks noGrp="1"/>
          </p:cNvSpPr>
          <p:nvPr/>
        </p:nvSpPr>
        <p:spPr>
          <a:xfrm>
            <a:off x="609600" y="1371600"/>
            <a:ext cx="838200" cy="63500"/>
          </a:xfrm>
          <a:prstGeom prst="rect">
            <a:avLst/>
          </a:prstGeom>
          <a:solidFill>
            <a:srgbClr val="67B7D1"/>
          </a:solidFill>
          <a:ln w="0">
            <a:noFill/>
            <a:prstDash val="solid"/>
          </a:ln>
        </p:spPr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E20F083-EAE1-4655-8BDB-771F9D615CD6}"/>
              </a:ext>
            </a:extLst>
          </p:cNvPr>
          <p:cNvSpPr>
            <a:spLocks noGrp="1"/>
          </p:cNvSpPr>
          <p:nvPr/>
        </p:nvSpPr>
        <p:spPr>
          <a:xfrm>
            <a:off x="1619250" y="1155700"/>
            <a:ext cx="9525000" cy="355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0">
                <a:solidFill>
                  <a:srgbClr val="607786"/>
                </a:solidFill>
              </a:defRPr>
            </a:pPr>
            <a:r>
              <a:rPr sz="1425" b="0" dirty="0" err="1">
                <a:solidFill>
                  <a:srgbClr val="607786"/>
                </a:solidFill>
              </a:rPr>
              <a:t>徳島で育ち、現場を歩き、今は不動産の仕事へ</a:t>
            </a:r>
            <a:endParaRPr sz="1425" b="0" dirty="0">
              <a:solidFill>
                <a:srgbClr val="607786"/>
              </a:solidFill>
            </a:endParaRPr>
          </a:p>
        </p:txBody>
      </p:sp>
      <p:pic>
        <p:nvPicPr>
          <p:cNvPr id="24" name="図 20"/>
          <p:cNvPicPr>
            <a:picLocks noChangeAspect="1"/>
          </p:cNvPicPr>
          <p:nvPr/>
        </p:nvPicPr>
        <p:blipFill>
          <a:blip r:embed="rId3"/>
          <a:srcRect t="3125" b="3125"/>
          <a:stretch>
            <a:fillRect/>
          </a:stretch>
        </p:blipFill>
        <p:spPr>
          <a:xfrm>
            <a:off x="609600" y="1879600"/>
            <a:ext cx="3167270" cy="5278783"/>
          </a:xfrm>
          <a:prstGeom prst="roundRect">
            <a:avLst>
              <a:gd name="adj" fmla="val 4211"/>
            </a:avLst>
          </a:prstGeom>
        </p:spPr>
      </p:pic>
      <p:pic>
        <p:nvPicPr>
          <p:cNvPr id="25" name="図 21"/>
          <p:cNvPicPr>
            <a:picLocks noChangeAspect="1"/>
          </p:cNvPicPr>
          <p:nvPr/>
        </p:nvPicPr>
        <p:blipFill>
          <a:blip r:embed="rId4"/>
          <a:srcRect t="3125" b="3125"/>
          <a:stretch>
            <a:fillRect/>
          </a:stretch>
        </p:blipFill>
        <p:spPr>
          <a:xfrm>
            <a:off x="3935066" y="1879599"/>
            <a:ext cx="3167270" cy="5278783"/>
          </a:xfrm>
          <a:prstGeom prst="roundRect">
            <a:avLst>
              <a:gd name="adj" fmla="val 4211"/>
            </a:avLst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0B48A3B-B390-48BE-9847-A92C12684CA0}"/>
              </a:ext>
            </a:extLst>
          </p:cNvPr>
          <p:cNvSpPr>
            <a:spLocks noGrp="1"/>
          </p:cNvSpPr>
          <p:nvPr/>
        </p:nvSpPr>
        <p:spPr>
          <a:xfrm>
            <a:off x="7329280" y="2286000"/>
            <a:ext cx="43815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513" b="1">
                <a:solidFill>
                  <a:srgbClr val="173B5B"/>
                </a:solidFill>
              </a:defRPr>
            </a:pPr>
            <a:r>
              <a:rPr sz="3200" b="1" dirty="0">
                <a:solidFill>
                  <a:srgbClr val="173B5B"/>
                </a:solidFill>
              </a:rPr>
              <a:t>1978年12月</a:t>
            </a:r>
            <a:r>
              <a:rPr lang="en-US" altLang="ja-JP" sz="3200" b="1" dirty="0">
                <a:solidFill>
                  <a:srgbClr val="173B5B"/>
                </a:solidFill>
              </a:rPr>
              <a:t>8</a:t>
            </a:r>
            <a:r>
              <a:rPr lang="ja-JP" altLang="en-US" sz="3200" b="1" dirty="0">
                <a:solidFill>
                  <a:srgbClr val="173B5B"/>
                </a:solidFill>
              </a:rPr>
              <a:t>日</a:t>
            </a:r>
            <a:r>
              <a:rPr sz="3200" b="1" dirty="0" err="1">
                <a:solidFill>
                  <a:srgbClr val="173B5B"/>
                </a:solidFill>
              </a:rPr>
              <a:t>生まれ</a:t>
            </a:r>
            <a:endParaRPr sz="3200" b="1" dirty="0">
              <a:solidFill>
                <a:srgbClr val="173B5B"/>
              </a:solidFill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BCF3566A-443D-4746-95B2-F1EC5D21C90B}"/>
              </a:ext>
            </a:extLst>
          </p:cNvPr>
          <p:cNvSpPr>
            <a:spLocks noGrp="1"/>
          </p:cNvSpPr>
          <p:nvPr/>
        </p:nvSpPr>
        <p:spPr>
          <a:xfrm>
            <a:off x="7329280" y="2984500"/>
            <a:ext cx="43815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513" b="1">
                <a:solidFill>
                  <a:srgbClr val="173B5B"/>
                </a:solidFill>
              </a:defRPr>
            </a:pPr>
            <a:r>
              <a:rPr sz="3200" b="1" dirty="0" err="1">
                <a:solidFill>
                  <a:srgbClr val="173B5B"/>
                </a:solidFill>
              </a:rPr>
              <a:t>徳島県徳島市</a:t>
            </a:r>
            <a:r>
              <a:rPr sz="3200" b="1" dirty="0">
                <a:solidFill>
                  <a:srgbClr val="173B5B"/>
                </a:solidFill>
              </a:rPr>
              <a:t> </a:t>
            </a:r>
            <a:r>
              <a:rPr sz="3200" b="1" dirty="0" err="1">
                <a:solidFill>
                  <a:srgbClr val="173B5B"/>
                </a:solidFill>
              </a:rPr>
              <a:t>出身</a:t>
            </a:r>
            <a:endParaRPr sz="3200" b="1" dirty="0">
              <a:solidFill>
                <a:srgbClr val="173B5B"/>
              </a:solidFill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E26C165-87A3-4A12-BD09-C50C4ACCD58B}"/>
              </a:ext>
            </a:extLst>
          </p:cNvPr>
          <p:cNvSpPr>
            <a:spLocks noGrp="1"/>
          </p:cNvSpPr>
          <p:nvPr/>
        </p:nvSpPr>
        <p:spPr>
          <a:xfrm>
            <a:off x="7329280" y="3911600"/>
            <a:ext cx="4095750" cy="38100"/>
          </a:xfrm>
          <a:prstGeom prst="rect">
            <a:avLst/>
          </a:prstGeom>
          <a:solidFill>
            <a:srgbClr val="67B7D1"/>
          </a:solidFill>
          <a:ln w="0">
            <a:noFill/>
            <a:prstDash val="solid"/>
          </a:ln>
        </p:spPr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D690261A-2C78-4429-AA27-14268BC63F2F}"/>
              </a:ext>
            </a:extLst>
          </p:cNvPr>
          <p:cNvSpPr>
            <a:spLocks noGrp="1"/>
          </p:cNvSpPr>
          <p:nvPr/>
        </p:nvSpPr>
        <p:spPr>
          <a:xfrm>
            <a:off x="7355784" y="4292600"/>
            <a:ext cx="3974824" cy="1473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250" b="1">
                <a:solidFill>
                  <a:srgbClr val="20323F"/>
                </a:solidFill>
              </a:defRPr>
            </a:pPr>
            <a:r>
              <a:rPr sz="3200" b="1" dirty="0" err="1">
                <a:solidFill>
                  <a:srgbClr val="20323F"/>
                </a:solidFill>
              </a:rPr>
              <a:t>阿波踊りの熱気と</a:t>
            </a:r>
            <a:r>
              <a:rPr sz="3200" b="1" dirty="0">
                <a:solidFill>
                  <a:srgbClr val="20323F"/>
                </a:solidFill>
              </a:rPr>
              <a:t>、</a:t>
            </a:r>
          </a:p>
          <a:p>
            <a:pPr algn="l">
              <a:buNone/>
              <a:defRPr sz="2250" b="1">
                <a:solidFill>
                  <a:srgbClr val="20323F"/>
                </a:solidFill>
              </a:defRPr>
            </a:pPr>
            <a:r>
              <a:rPr sz="3200" b="1" dirty="0" err="1">
                <a:solidFill>
                  <a:srgbClr val="20323F"/>
                </a:solidFill>
              </a:rPr>
              <a:t>人とのつながりを</a:t>
            </a:r>
            <a:endParaRPr lang="en-US" sz="3200" b="1" dirty="0">
              <a:solidFill>
                <a:srgbClr val="20323F"/>
              </a:solidFill>
            </a:endParaRPr>
          </a:p>
          <a:p>
            <a:pPr algn="l">
              <a:buNone/>
              <a:defRPr sz="2250" b="1">
                <a:solidFill>
                  <a:srgbClr val="20323F"/>
                </a:solidFill>
              </a:defRPr>
            </a:pPr>
            <a:r>
              <a:rPr sz="3200" b="1" dirty="0" err="1">
                <a:solidFill>
                  <a:srgbClr val="20323F"/>
                </a:solidFill>
              </a:rPr>
              <a:t>大切にする空気</a:t>
            </a:r>
            <a:r>
              <a:rPr sz="3200" b="1" dirty="0">
                <a:solidFill>
                  <a:srgbClr val="20323F"/>
                </a:solidFill>
              </a:rPr>
              <a:t>。</a:t>
            </a:r>
            <a:endParaRPr sz="2250" b="1" dirty="0">
              <a:solidFill>
                <a:srgbClr val="20323F"/>
              </a:solidFill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442B8B0A-5F2F-4ABD-BBEA-27203FDF2424}"/>
              </a:ext>
            </a:extLst>
          </p:cNvPr>
          <p:cNvSpPr>
            <a:spLocks noGrp="1"/>
          </p:cNvSpPr>
          <p:nvPr/>
        </p:nvSpPr>
        <p:spPr>
          <a:xfrm>
            <a:off x="7329280" y="6382029"/>
            <a:ext cx="4333875" cy="121699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950" b="0">
                <a:solidFill>
                  <a:srgbClr val="607786"/>
                </a:solidFill>
              </a:defRPr>
            </a:pPr>
            <a:r>
              <a:rPr sz="2400" b="0" dirty="0" err="1">
                <a:solidFill>
                  <a:srgbClr val="607786"/>
                </a:solidFill>
              </a:rPr>
              <a:t>今の仕事でも、相手の顔が</a:t>
            </a:r>
            <a:endParaRPr lang="en-US" sz="2400" b="0" dirty="0">
              <a:solidFill>
                <a:srgbClr val="607786"/>
              </a:solidFill>
            </a:endParaRPr>
          </a:p>
          <a:p>
            <a:pPr algn="l">
              <a:buNone/>
              <a:defRPr sz="1950" b="0">
                <a:solidFill>
                  <a:srgbClr val="607786"/>
                </a:solidFill>
              </a:defRPr>
            </a:pPr>
            <a:r>
              <a:rPr sz="2400" b="0" dirty="0" err="1">
                <a:solidFill>
                  <a:srgbClr val="607786"/>
                </a:solidFill>
              </a:rPr>
              <a:t>見える関係を</a:t>
            </a:r>
            <a:endParaRPr sz="2400" b="0" dirty="0">
              <a:solidFill>
                <a:srgbClr val="607786"/>
              </a:solidFill>
            </a:endParaRPr>
          </a:p>
          <a:p>
            <a:pPr algn="l">
              <a:buNone/>
              <a:defRPr sz="1950" b="0">
                <a:solidFill>
                  <a:srgbClr val="607786"/>
                </a:solidFill>
              </a:defRPr>
            </a:pPr>
            <a:r>
              <a:rPr sz="2400" b="0" dirty="0" err="1">
                <a:solidFill>
                  <a:srgbClr val="607786"/>
                </a:solidFill>
              </a:rPr>
              <a:t>何より大切にしています</a:t>
            </a:r>
            <a:r>
              <a:rPr sz="2400" b="0" dirty="0">
                <a:solidFill>
                  <a:srgbClr val="607786"/>
                </a:solidFill>
              </a:rPr>
              <a:t>。</a:t>
            </a:r>
            <a:endParaRPr sz="1950" b="0" dirty="0">
              <a:solidFill>
                <a:srgbClr val="607786"/>
              </a:solidFill>
            </a:endParaRP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5DEB61F0-8DC2-42A3-B171-368D1E3072B3}"/>
              </a:ext>
            </a:extLst>
          </p:cNvPr>
          <p:cNvSpPr>
            <a:spLocks noGrp="1"/>
          </p:cNvSpPr>
          <p:nvPr/>
        </p:nvSpPr>
        <p:spPr>
          <a:xfrm>
            <a:off x="968232" y="7431155"/>
            <a:ext cx="5207282" cy="1113733"/>
          </a:xfrm>
          <a:prstGeom prst="roundRect">
            <a:avLst>
              <a:gd name="adj" fmla="val 17143"/>
            </a:avLst>
          </a:prstGeom>
          <a:solidFill>
            <a:srgbClr val="DDF0F7"/>
          </a:solidFill>
          <a:ln w="9525">
            <a:solidFill>
              <a:srgbClr val="B8DCEB"/>
            </a:solidFill>
            <a:prstDash val="solid"/>
          </a:ln>
        </p:spPr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9ED686B0-7208-4B5F-99B6-038AE142E131}"/>
              </a:ext>
            </a:extLst>
          </p:cNvPr>
          <p:cNvSpPr>
            <a:spLocks noGrp="1"/>
          </p:cNvSpPr>
          <p:nvPr/>
        </p:nvSpPr>
        <p:spPr>
          <a:xfrm>
            <a:off x="1039464" y="7677976"/>
            <a:ext cx="590550" cy="635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38" b="1">
                <a:solidFill>
                  <a:srgbClr val="2878A8"/>
                </a:solidFill>
              </a:defRPr>
            </a:pPr>
            <a:r>
              <a:rPr sz="2800" b="1" dirty="0" err="1">
                <a:solidFill>
                  <a:srgbClr val="2878A8"/>
                </a:solidFill>
              </a:rPr>
              <a:t>趣味</a:t>
            </a:r>
            <a:endParaRPr sz="2800" b="1" dirty="0">
              <a:solidFill>
                <a:srgbClr val="2878A8"/>
              </a:solidFill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891535C7-BE73-417F-8A57-C5AE43ABF347}"/>
              </a:ext>
            </a:extLst>
          </p:cNvPr>
          <p:cNvSpPr>
            <a:spLocks noGrp="1"/>
          </p:cNvSpPr>
          <p:nvPr/>
        </p:nvSpPr>
        <p:spPr>
          <a:xfrm>
            <a:off x="1619244" y="7481956"/>
            <a:ext cx="4556270" cy="10496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763" b="1">
                <a:solidFill>
                  <a:srgbClr val="173B5B"/>
                </a:solidFill>
              </a:defRPr>
            </a:pPr>
            <a:r>
              <a:rPr sz="2400" b="1" dirty="0" err="1">
                <a:solidFill>
                  <a:srgbClr val="173B5B"/>
                </a:solidFill>
              </a:rPr>
              <a:t>ゴルフ・スノーボード・バ</a:t>
            </a:r>
            <a:r>
              <a:rPr lang="ja-JP" altLang="en-US" sz="2400" b="1" dirty="0">
                <a:solidFill>
                  <a:srgbClr val="173B5B"/>
                </a:solidFill>
              </a:rPr>
              <a:t>イ</a:t>
            </a:r>
            <a:r>
              <a:rPr sz="2400" b="1" dirty="0">
                <a:solidFill>
                  <a:srgbClr val="173B5B"/>
                </a:solidFill>
              </a:rPr>
              <a:t>ク</a:t>
            </a:r>
          </a:p>
          <a:p>
            <a:pPr algn="l">
              <a:buNone/>
              <a:defRPr sz="1763" b="1">
                <a:solidFill>
                  <a:srgbClr val="173B5B"/>
                </a:solidFill>
              </a:defRPr>
            </a:pPr>
            <a:r>
              <a:rPr sz="2400" b="1" dirty="0" err="1">
                <a:solidFill>
                  <a:srgbClr val="173B5B"/>
                </a:solidFill>
              </a:rPr>
              <a:t>ビリヤード・サーフィン</a:t>
            </a:r>
            <a:endParaRPr sz="2400" b="1" dirty="0">
              <a:solidFill>
                <a:srgbClr val="173B5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254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465CB04D-7270-448C-8867-BF12B593763F}"/>
              </a:ext>
            </a:extLst>
          </p:cNvPr>
          <p:cNvSpPr>
            <a:spLocks noGrp="1"/>
          </p:cNvSpPr>
          <p:nvPr/>
        </p:nvSpPr>
        <p:spPr>
          <a:xfrm>
            <a:off x="609600" y="8636000"/>
            <a:ext cx="2857500" cy="25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88" b="0">
                <a:solidFill>
                  <a:srgbClr val="607786"/>
                </a:solidFill>
              </a:defRPr>
            </a:pPr>
            <a:r>
              <a:rPr sz="1088" b="0">
                <a:solidFill>
                  <a:srgbClr val="607786"/>
                </a:solidFill>
              </a:rPr>
              <a:t>株式会社ユニヴァーサル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8AC1BCAA-FAAA-4E42-A8B8-0CE75CB7CFA0}"/>
              </a:ext>
            </a:extLst>
          </p:cNvPr>
          <p:cNvSpPr>
            <a:spLocks noGrp="1"/>
          </p:cNvSpPr>
          <p:nvPr/>
        </p:nvSpPr>
        <p:spPr>
          <a:xfrm>
            <a:off x="11144250" y="8636000"/>
            <a:ext cx="381000" cy="25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088" b="1">
                <a:solidFill>
                  <a:srgbClr val="607786"/>
                </a:solidFill>
              </a:defRPr>
            </a:pPr>
            <a:r>
              <a:rPr sz="1088" b="1">
                <a:solidFill>
                  <a:srgbClr val="607786"/>
                </a:solidFill>
              </a:rPr>
              <a:t>04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65B2191-BD32-4957-A3C5-259AD6C68507}"/>
              </a:ext>
            </a:extLst>
          </p:cNvPr>
          <p:cNvSpPr>
            <a:spLocks noGrp="1"/>
          </p:cNvSpPr>
          <p:nvPr/>
        </p:nvSpPr>
        <p:spPr>
          <a:xfrm>
            <a:off x="609600" y="533400"/>
            <a:ext cx="10668000" cy="736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450" b="1">
                <a:solidFill>
                  <a:srgbClr val="173B5B"/>
                </a:solidFill>
              </a:defRPr>
            </a:pPr>
            <a:r>
              <a:rPr lang="ja-JP" altLang="en-US" sz="3450" b="1" dirty="0">
                <a:solidFill>
                  <a:srgbClr val="173B5B"/>
                </a:solidFill>
              </a:rPr>
              <a:t>仕事を離れると、</a:t>
            </a:r>
            <a:r>
              <a:rPr sz="3450" b="1" dirty="0" err="1">
                <a:solidFill>
                  <a:srgbClr val="173B5B"/>
                </a:solidFill>
              </a:rPr>
              <a:t>家族と趣味の時間</a:t>
            </a:r>
            <a:endParaRPr sz="3075" b="1" dirty="0">
              <a:solidFill>
                <a:srgbClr val="173B5B"/>
              </a:solidFill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774ED99-658D-4322-B50F-FB52BAE96532}"/>
              </a:ext>
            </a:extLst>
          </p:cNvPr>
          <p:cNvSpPr>
            <a:spLocks noGrp="1"/>
          </p:cNvSpPr>
          <p:nvPr/>
        </p:nvSpPr>
        <p:spPr>
          <a:xfrm>
            <a:off x="609600" y="1371600"/>
            <a:ext cx="838200" cy="63500"/>
          </a:xfrm>
          <a:prstGeom prst="rect">
            <a:avLst/>
          </a:prstGeom>
          <a:solidFill>
            <a:srgbClr val="67B7D1"/>
          </a:solidFill>
          <a:ln w="0">
            <a:noFill/>
            <a:prstDash val="solid"/>
          </a:ln>
        </p:spPr>
      </p:sp>
      <p:pic>
        <p:nvPicPr>
          <p:cNvPr id="35" name="図 16"/>
          <p:cNvPicPr>
            <a:picLocks noChangeAspect="1"/>
          </p:cNvPicPr>
          <p:nvPr/>
        </p:nvPicPr>
        <p:blipFill>
          <a:blip r:embed="rId3"/>
          <a:srcRect t="2273" b="2273"/>
          <a:stretch>
            <a:fillRect/>
          </a:stretch>
        </p:blipFill>
        <p:spPr>
          <a:xfrm>
            <a:off x="7897568" y="2120899"/>
            <a:ext cx="2374900" cy="3022599"/>
          </a:xfrm>
          <a:prstGeom prst="roundRect">
            <a:avLst>
              <a:gd name="adj" fmla="val 3636"/>
            </a:avLst>
          </a:prstGeom>
        </p:spPr>
      </p:pic>
      <p:pic>
        <p:nvPicPr>
          <p:cNvPr id="36" name="図 17"/>
          <p:cNvPicPr>
            <a:picLocks noChangeAspect="1"/>
          </p:cNvPicPr>
          <p:nvPr/>
        </p:nvPicPr>
        <p:blipFill>
          <a:blip r:embed="rId4"/>
          <a:srcRect t="3040" b="3040"/>
          <a:stretch>
            <a:fillRect/>
          </a:stretch>
        </p:blipFill>
        <p:spPr>
          <a:xfrm>
            <a:off x="7834993" y="5333997"/>
            <a:ext cx="4149978" cy="2192441"/>
          </a:xfrm>
          <a:prstGeom prst="roundRect">
            <a:avLst>
              <a:gd name="adj" fmla="val 2857"/>
            </a:avLst>
          </a:prstGeom>
        </p:spPr>
      </p:pic>
      <p:pic>
        <p:nvPicPr>
          <p:cNvPr id="37" name="図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407" y="2120899"/>
            <a:ext cx="7396843" cy="4161741"/>
          </a:xfrm>
          <a:prstGeom prst="roundRect">
            <a:avLst>
              <a:gd name="adj" fmla="val 2248"/>
            </a:avLst>
          </a:prstGeom>
        </p:spPr>
      </p:pic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9AB52DD6-C881-84CA-3281-AB6B88F0D811}"/>
              </a:ext>
            </a:extLst>
          </p:cNvPr>
          <p:cNvSpPr>
            <a:spLocks noGrp="1"/>
          </p:cNvSpPr>
          <p:nvPr/>
        </p:nvSpPr>
        <p:spPr>
          <a:xfrm>
            <a:off x="318407" y="6600139"/>
            <a:ext cx="7938880" cy="736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450" b="1">
                <a:solidFill>
                  <a:srgbClr val="173B5B"/>
                </a:solidFill>
              </a:defRPr>
            </a:pPr>
            <a:r>
              <a:rPr sz="3200" b="1" dirty="0">
                <a:solidFill>
                  <a:srgbClr val="173B5B"/>
                </a:solidFill>
              </a:rPr>
              <a:t>４人家族（毎年必ずスノーボード旅行）</a:t>
            </a:r>
            <a:endParaRPr sz="2800" b="1" dirty="0">
              <a:solidFill>
                <a:srgbClr val="173B5B"/>
              </a:solidFill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63DF806C-EC5D-40B2-DEFC-6B595689ACAB}"/>
              </a:ext>
            </a:extLst>
          </p:cNvPr>
          <p:cNvSpPr>
            <a:spLocks noGrp="1"/>
          </p:cNvSpPr>
          <p:nvPr/>
        </p:nvSpPr>
        <p:spPr>
          <a:xfrm>
            <a:off x="10340681" y="2246061"/>
            <a:ext cx="2853518" cy="736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450" b="1">
                <a:solidFill>
                  <a:srgbClr val="173B5B"/>
                </a:solidFill>
              </a:defRPr>
            </a:pPr>
            <a:r>
              <a:rPr sz="3450" b="1" dirty="0" err="1">
                <a:solidFill>
                  <a:srgbClr val="173B5B"/>
                </a:solidFill>
              </a:rPr>
              <a:t>愛犬</a:t>
            </a:r>
            <a:endParaRPr lang="en-US" sz="3450" b="1" dirty="0">
              <a:solidFill>
                <a:srgbClr val="173B5B"/>
              </a:solidFill>
            </a:endParaRPr>
          </a:p>
          <a:p>
            <a:pPr algn="l">
              <a:buNone/>
              <a:defRPr sz="3450" b="1">
                <a:solidFill>
                  <a:srgbClr val="173B5B"/>
                </a:solidFill>
              </a:defRPr>
            </a:pPr>
            <a:r>
              <a:rPr sz="3450" b="1" dirty="0">
                <a:solidFill>
                  <a:srgbClr val="173B5B"/>
                </a:solidFill>
              </a:rPr>
              <a:t>（13歳）</a:t>
            </a:r>
            <a:endParaRPr sz="3075" b="1" dirty="0">
              <a:solidFill>
                <a:srgbClr val="173B5B"/>
              </a:solidFill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C4BD8CFC-3FA1-3FB1-1655-DB98783F9926}"/>
              </a:ext>
            </a:extLst>
          </p:cNvPr>
          <p:cNvSpPr>
            <a:spLocks noGrp="1"/>
          </p:cNvSpPr>
          <p:nvPr/>
        </p:nvSpPr>
        <p:spPr>
          <a:xfrm>
            <a:off x="9341383" y="7526438"/>
            <a:ext cx="1171575" cy="736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450" b="1">
                <a:solidFill>
                  <a:srgbClr val="173B5B"/>
                </a:solidFill>
              </a:defRPr>
            </a:pPr>
            <a:r>
              <a:rPr sz="3450" b="1" dirty="0" err="1">
                <a:solidFill>
                  <a:srgbClr val="173B5B"/>
                </a:solidFill>
              </a:rPr>
              <a:t>愛車</a:t>
            </a:r>
            <a:endParaRPr sz="3075" b="1" dirty="0">
              <a:solidFill>
                <a:srgbClr val="173B5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358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DDF392C8-F97B-48E9-BFCD-A278AC77B862}"/>
              </a:ext>
            </a:extLst>
          </p:cNvPr>
          <p:cNvSpPr>
            <a:spLocks noGrp="1"/>
          </p:cNvSpPr>
          <p:nvPr/>
        </p:nvSpPr>
        <p:spPr>
          <a:xfrm>
            <a:off x="609600" y="8636000"/>
            <a:ext cx="2857500" cy="25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88" b="0">
                <a:solidFill>
                  <a:srgbClr val="607786"/>
                </a:solidFill>
              </a:defRPr>
            </a:pPr>
            <a:r>
              <a:rPr sz="1088" b="0">
                <a:solidFill>
                  <a:srgbClr val="607786"/>
                </a:solidFill>
              </a:rPr>
              <a:t>株式会社ユニヴァーサル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1F62E1E-66C9-42B3-9394-EF5DB82D5A2C}"/>
              </a:ext>
            </a:extLst>
          </p:cNvPr>
          <p:cNvSpPr>
            <a:spLocks noGrp="1"/>
          </p:cNvSpPr>
          <p:nvPr/>
        </p:nvSpPr>
        <p:spPr>
          <a:xfrm>
            <a:off x="11144250" y="8636000"/>
            <a:ext cx="381000" cy="25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088" b="1">
                <a:solidFill>
                  <a:srgbClr val="607786"/>
                </a:solidFill>
              </a:defRPr>
            </a:pPr>
            <a:r>
              <a:rPr sz="1088" b="1">
                <a:solidFill>
                  <a:srgbClr val="607786"/>
                </a:solidFill>
              </a:rPr>
              <a:t>03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D93FE6F-2EF4-4580-A97D-046C7087A194}"/>
              </a:ext>
            </a:extLst>
          </p:cNvPr>
          <p:cNvSpPr>
            <a:spLocks noGrp="1"/>
          </p:cNvSpPr>
          <p:nvPr/>
        </p:nvSpPr>
        <p:spPr>
          <a:xfrm>
            <a:off x="609600" y="533400"/>
            <a:ext cx="10668000" cy="736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450" b="1">
                <a:solidFill>
                  <a:srgbClr val="173B5B"/>
                </a:solidFill>
              </a:defRPr>
            </a:pPr>
            <a:r>
              <a:rPr sz="3450" b="1">
                <a:solidFill>
                  <a:srgbClr val="173B5B"/>
                </a:solidFill>
              </a:rPr>
              <a:t>現場経験が、いまの仕事の土台です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123E962F-659F-4DCD-8F28-40E9C2B84582}"/>
              </a:ext>
            </a:extLst>
          </p:cNvPr>
          <p:cNvSpPr>
            <a:spLocks noGrp="1"/>
          </p:cNvSpPr>
          <p:nvPr/>
        </p:nvSpPr>
        <p:spPr>
          <a:xfrm>
            <a:off x="609600" y="1371600"/>
            <a:ext cx="838200" cy="63500"/>
          </a:xfrm>
          <a:prstGeom prst="rect">
            <a:avLst/>
          </a:prstGeom>
          <a:solidFill>
            <a:srgbClr val="67B7D1"/>
          </a:solidFill>
          <a:ln w="0">
            <a:noFill/>
            <a:prstDash val="solid"/>
          </a:ln>
        </p:spPr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F977B3A-742E-49DD-AD4E-0B101D16D3F8}"/>
              </a:ext>
            </a:extLst>
          </p:cNvPr>
          <p:cNvSpPr>
            <a:spLocks noGrp="1"/>
          </p:cNvSpPr>
          <p:nvPr/>
        </p:nvSpPr>
        <p:spPr>
          <a:xfrm>
            <a:off x="1143000" y="2286000"/>
            <a:ext cx="57150" cy="5080000"/>
          </a:xfrm>
          <a:prstGeom prst="rect">
            <a:avLst/>
          </a:prstGeom>
          <a:solidFill>
            <a:srgbClr val="B8DCEB"/>
          </a:solidFill>
          <a:ln w="0">
            <a:noFill/>
            <a:prstDash val="solid"/>
          </a:ln>
        </p:spPr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33DD2E71-F1B7-44A6-868D-ACF35020510B}"/>
              </a:ext>
            </a:extLst>
          </p:cNvPr>
          <p:cNvSpPr>
            <a:spLocks noGrp="1"/>
          </p:cNvSpPr>
          <p:nvPr/>
        </p:nvSpPr>
        <p:spPr>
          <a:xfrm>
            <a:off x="838200" y="2032000"/>
            <a:ext cx="666750" cy="736600"/>
          </a:xfrm>
          <a:prstGeom prst="roundRect">
            <a:avLst>
              <a:gd name="adj" fmla="val 20690"/>
            </a:avLst>
          </a:prstGeom>
          <a:solidFill>
            <a:srgbClr val="2878A8"/>
          </a:solidFill>
          <a:ln w="0">
            <a:noFill/>
            <a:prstDash val="solid"/>
          </a:ln>
        </p:spPr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3A40721-2D5A-493B-8AA3-46E1E803CEAB}"/>
              </a:ext>
            </a:extLst>
          </p:cNvPr>
          <p:cNvSpPr>
            <a:spLocks noGrp="1"/>
          </p:cNvSpPr>
          <p:nvPr/>
        </p:nvSpPr>
        <p:spPr>
          <a:xfrm>
            <a:off x="838200" y="2032000"/>
            <a:ext cx="666750" cy="736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512753B-6C0C-48B4-B397-F0856EF11C73}"/>
              </a:ext>
            </a:extLst>
          </p:cNvPr>
          <p:cNvSpPr>
            <a:spLocks noGrp="1"/>
          </p:cNvSpPr>
          <p:nvPr/>
        </p:nvSpPr>
        <p:spPr>
          <a:xfrm>
            <a:off x="1857375" y="2006600"/>
            <a:ext cx="3714750" cy="431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250" b="1">
                <a:solidFill>
                  <a:srgbClr val="173B5B"/>
                </a:solidFill>
              </a:defRPr>
            </a:pPr>
            <a:r>
              <a:rPr sz="2250" b="1">
                <a:solidFill>
                  <a:srgbClr val="173B5B"/>
                </a:solidFill>
              </a:rPr>
              <a:t>工学を学ぶ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17DE62C-9B4F-4AA9-8D4F-798BA54D4692}"/>
              </a:ext>
            </a:extLst>
          </p:cNvPr>
          <p:cNvSpPr>
            <a:spLocks noGrp="1"/>
          </p:cNvSpPr>
          <p:nvPr/>
        </p:nvSpPr>
        <p:spPr>
          <a:xfrm>
            <a:off x="5810250" y="1930400"/>
            <a:ext cx="51435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38" b="0">
                <a:solidFill>
                  <a:srgbClr val="20323F"/>
                </a:solidFill>
              </a:defRPr>
            </a:pPr>
            <a:r>
              <a:rPr sz="2400" b="0" dirty="0" err="1">
                <a:solidFill>
                  <a:srgbClr val="20323F"/>
                </a:solidFill>
              </a:rPr>
              <a:t>東海大学</a:t>
            </a:r>
            <a:r>
              <a:rPr sz="2400" b="0" dirty="0">
                <a:solidFill>
                  <a:srgbClr val="20323F"/>
                </a:solidFill>
              </a:rPr>
              <a:t> </a:t>
            </a:r>
            <a:r>
              <a:rPr sz="2400" b="0" dirty="0" err="1">
                <a:solidFill>
                  <a:srgbClr val="20323F"/>
                </a:solidFill>
              </a:rPr>
              <a:t>工学研究科</a:t>
            </a:r>
            <a:endParaRPr sz="2400" b="0" dirty="0">
              <a:solidFill>
                <a:srgbClr val="20323F"/>
              </a:solidFill>
            </a:endParaRPr>
          </a:p>
          <a:p>
            <a:pPr algn="l">
              <a:buNone/>
              <a:defRPr sz="1838" b="0">
                <a:solidFill>
                  <a:srgbClr val="20323F"/>
                </a:solidFill>
              </a:defRPr>
            </a:pPr>
            <a:r>
              <a:rPr sz="2400" b="0" dirty="0" err="1">
                <a:solidFill>
                  <a:srgbClr val="20323F"/>
                </a:solidFill>
              </a:rPr>
              <a:t>修士課程修了</a:t>
            </a:r>
            <a:endParaRPr sz="1838" b="0" dirty="0">
              <a:solidFill>
                <a:srgbClr val="20323F"/>
              </a:solidFill>
            </a:endParaRP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24EC68F1-2DBC-49C9-BCE6-BD9B6DA30F7C}"/>
              </a:ext>
            </a:extLst>
          </p:cNvPr>
          <p:cNvSpPr>
            <a:spLocks noGrp="1"/>
          </p:cNvSpPr>
          <p:nvPr/>
        </p:nvSpPr>
        <p:spPr>
          <a:xfrm>
            <a:off x="838200" y="3302000"/>
            <a:ext cx="666750" cy="736600"/>
          </a:xfrm>
          <a:prstGeom prst="roundRect">
            <a:avLst>
              <a:gd name="adj" fmla="val 20690"/>
            </a:avLst>
          </a:prstGeom>
          <a:solidFill>
            <a:srgbClr val="2878A8"/>
          </a:solidFill>
          <a:ln w="0">
            <a:noFill/>
            <a:prstDash val="solid"/>
          </a:ln>
        </p:spPr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FA3C2262-E75C-4E78-9B7C-23BF13BD642C}"/>
              </a:ext>
            </a:extLst>
          </p:cNvPr>
          <p:cNvSpPr>
            <a:spLocks noGrp="1"/>
          </p:cNvSpPr>
          <p:nvPr/>
        </p:nvSpPr>
        <p:spPr>
          <a:xfrm>
            <a:off x="838200" y="3302000"/>
            <a:ext cx="666750" cy="736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5434599B-9FC2-4395-82E2-1DCFB86C7575}"/>
              </a:ext>
            </a:extLst>
          </p:cNvPr>
          <p:cNvSpPr>
            <a:spLocks noGrp="1"/>
          </p:cNvSpPr>
          <p:nvPr/>
        </p:nvSpPr>
        <p:spPr>
          <a:xfrm>
            <a:off x="1857375" y="3276600"/>
            <a:ext cx="3714750" cy="431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250" b="1">
                <a:solidFill>
                  <a:srgbClr val="173B5B"/>
                </a:solidFill>
              </a:defRPr>
            </a:pPr>
            <a:r>
              <a:rPr sz="2250" b="1">
                <a:solidFill>
                  <a:srgbClr val="173B5B"/>
                </a:solidFill>
              </a:rPr>
              <a:t>全国の建設現場へ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91AF9D1B-BC73-41A2-BB57-A0BCAFD7DB30}"/>
              </a:ext>
            </a:extLst>
          </p:cNvPr>
          <p:cNvSpPr>
            <a:spLocks noGrp="1"/>
          </p:cNvSpPr>
          <p:nvPr/>
        </p:nvSpPr>
        <p:spPr>
          <a:xfrm>
            <a:off x="5810250" y="3200400"/>
            <a:ext cx="51435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38" b="0">
                <a:solidFill>
                  <a:srgbClr val="20323F"/>
                </a:solidFill>
              </a:defRPr>
            </a:pPr>
            <a:r>
              <a:rPr sz="2400" b="0" dirty="0">
                <a:solidFill>
                  <a:srgbClr val="20323F"/>
                </a:solidFill>
              </a:rPr>
              <a:t>ゼネコンで5年間、</a:t>
            </a:r>
          </a:p>
          <a:p>
            <a:pPr algn="l">
              <a:buNone/>
              <a:defRPr sz="1838" b="0">
                <a:solidFill>
                  <a:srgbClr val="20323F"/>
                </a:solidFill>
              </a:defRPr>
            </a:pPr>
            <a:r>
              <a:rPr sz="2400" b="0" dirty="0" err="1">
                <a:solidFill>
                  <a:srgbClr val="20323F"/>
                </a:solidFill>
              </a:rPr>
              <a:t>現場監督として全国を行脚</a:t>
            </a:r>
            <a:endParaRPr sz="2400" b="0" dirty="0">
              <a:solidFill>
                <a:srgbClr val="20323F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881D884F-8430-4852-97C9-42F1D87E8ADB}"/>
              </a:ext>
            </a:extLst>
          </p:cNvPr>
          <p:cNvSpPr>
            <a:spLocks noGrp="1"/>
          </p:cNvSpPr>
          <p:nvPr/>
        </p:nvSpPr>
        <p:spPr>
          <a:xfrm>
            <a:off x="838200" y="4572000"/>
            <a:ext cx="666750" cy="736600"/>
          </a:xfrm>
          <a:prstGeom prst="roundRect">
            <a:avLst>
              <a:gd name="adj" fmla="val 20690"/>
            </a:avLst>
          </a:prstGeom>
          <a:solidFill>
            <a:srgbClr val="2878A8"/>
          </a:solidFill>
          <a:ln w="0">
            <a:noFill/>
            <a:prstDash val="solid"/>
          </a:ln>
        </p:spPr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C613726C-4967-4A7B-818D-90F76D145291}"/>
              </a:ext>
            </a:extLst>
          </p:cNvPr>
          <p:cNvSpPr>
            <a:spLocks noGrp="1"/>
          </p:cNvSpPr>
          <p:nvPr/>
        </p:nvSpPr>
        <p:spPr>
          <a:xfrm>
            <a:off x="838200" y="4572000"/>
            <a:ext cx="666750" cy="736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19739685-EA33-4958-B95C-F933CF5F86C6}"/>
              </a:ext>
            </a:extLst>
          </p:cNvPr>
          <p:cNvSpPr>
            <a:spLocks noGrp="1"/>
          </p:cNvSpPr>
          <p:nvPr/>
        </p:nvSpPr>
        <p:spPr>
          <a:xfrm>
            <a:off x="1857375" y="4546600"/>
            <a:ext cx="3714750" cy="431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250" b="1">
                <a:solidFill>
                  <a:srgbClr val="173B5B"/>
                </a:solidFill>
              </a:defRPr>
            </a:pPr>
            <a:r>
              <a:rPr sz="2250" b="1">
                <a:solidFill>
                  <a:srgbClr val="173B5B"/>
                </a:solidFill>
              </a:rPr>
              <a:t>結婚を機に転職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ADDD06B2-CF0C-496C-919A-26895D33DCC8}"/>
              </a:ext>
            </a:extLst>
          </p:cNvPr>
          <p:cNvSpPr>
            <a:spLocks noGrp="1"/>
          </p:cNvSpPr>
          <p:nvPr/>
        </p:nvSpPr>
        <p:spPr>
          <a:xfrm>
            <a:off x="5810250" y="4470400"/>
            <a:ext cx="51435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38" b="0">
                <a:solidFill>
                  <a:srgbClr val="20323F"/>
                </a:solidFill>
              </a:defRPr>
            </a:pPr>
            <a:r>
              <a:rPr sz="2400" b="0" dirty="0" err="1">
                <a:solidFill>
                  <a:srgbClr val="20323F"/>
                </a:solidFill>
              </a:rPr>
              <a:t>ご縁をいただき</a:t>
            </a:r>
            <a:r>
              <a:rPr sz="2400" b="0" dirty="0">
                <a:solidFill>
                  <a:srgbClr val="20323F"/>
                </a:solidFill>
              </a:rPr>
              <a:t>、</a:t>
            </a:r>
          </a:p>
          <a:p>
            <a:pPr algn="l">
              <a:buNone/>
              <a:defRPr sz="1838" b="0">
                <a:solidFill>
                  <a:srgbClr val="20323F"/>
                </a:solidFill>
              </a:defRPr>
            </a:pPr>
            <a:r>
              <a:rPr sz="2400" b="0" dirty="0" err="1">
                <a:solidFill>
                  <a:srgbClr val="20323F"/>
                </a:solidFill>
              </a:rPr>
              <a:t>綾瀬市の企業へ</a:t>
            </a:r>
            <a:endParaRPr sz="2400" b="0" dirty="0">
              <a:solidFill>
                <a:srgbClr val="20323F"/>
              </a:solidFill>
            </a:endParaRPr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582DCF0C-8D3F-438B-90AB-ABECB914A020}"/>
              </a:ext>
            </a:extLst>
          </p:cNvPr>
          <p:cNvSpPr>
            <a:spLocks noGrp="1"/>
          </p:cNvSpPr>
          <p:nvPr/>
        </p:nvSpPr>
        <p:spPr>
          <a:xfrm>
            <a:off x="838200" y="5842000"/>
            <a:ext cx="666750" cy="736600"/>
          </a:xfrm>
          <a:prstGeom prst="roundRect">
            <a:avLst>
              <a:gd name="adj" fmla="val 20690"/>
            </a:avLst>
          </a:prstGeom>
          <a:solidFill>
            <a:srgbClr val="2878A8"/>
          </a:solidFill>
          <a:ln w="0">
            <a:noFill/>
            <a:prstDash val="solid"/>
          </a:ln>
        </p:spPr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BE7EADF5-9D3E-4E42-A12A-EF5574C4B8A1}"/>
              </a:ext>
            </a:extLst>
          </p:cNvPr>
          <p:cNvSpPr>
            <a:spLocks noGrp="1"/>
          </p:cNvSpPr>
          <p:nvPr/>
        </p:nvSpPr>
        <p:spPr>
          <a:xfrm>
            <a:off x="838200" y="5842000"/>
            <a:ext cx="666750" cy="736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1168E54D-11BA-4B4A-AF58-8DE09C275924}"/>
              </a:ext>
            </a:extLst>
          </p:cNvPr>
          <p:cNvSpPr>
            <a:spLocks noGrp="1"/>
          </p:cNvSpPr>
          <p:nvPr/>
        </p:nvSpPr>
        <p:spPr>
          <a:xfrm>
            <a:off x="1857375" y="5816600"/>
            <a:ext cx="3714750" cy="431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250" b="1">
                <a:solidFill>
                  <a:srgbClr val="173B5B"/>
                </a:solidFill>
              </a:defRPr>
            </a:pPr>
            <a:r>
              <a:rPr sz="2250" b="1">
                <a:solidFill>
                  <a:srgbClr val="173B5B"/>
                </a:solidFill>
              </a:rPr>
              <a:t>同級生の会社へ</a:t>
            </a: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B60208D5-D124-405B-A57D-F83C429AAD07}"/>
              </a:ext>
            </a:extLst>
          </p:cNvPr>
          <p:cNvSpPr>
            <a:spLocks noGrp="1"/>
          </p:cNvSpPr>
          <p:nvPr/>
        </p:nvSpPr>
        <p:spPr>
          <a:xfrm>
            <a:off x="5810250" y="5740400"/>
            <a:ext cx="51435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38" b="0">
                <a:solidFill>
                  <a:srgbClr val="20323F"/>
                </a:solidFill>
              </a:defRPr>
            </a:pPr>
            <a:r>
              <a:rPr sz="2400" b="0" dirty="0" err="1">
                <a:solidFill>
                  <a:srgbClr val="20323F"/>
                </a:solidFill>
              </a:rPr>
              <a:t>JC時代の同級生が経営する</a:t>
            </a:r>
            <a:endParaRPr sz="2400" b="0" dirty="0">
              <a:solidFill>
                <a:srgbClr val="20323F"/>
              </a:solidFill>
            </a:endParaRPr>
          </a:p>
          <a:p>
            <a:pPr algn="l">
              <a:buNone/>
              <a:defRPr sz="1838" b="0">
                <a:solidFill>
                  <a:srgbClr val="20323F"/>
                </a:solidFill>
              </a:defRPr>
            </a:pPr>
            <a:r>
              <a:rPr sz="2400" b="0" dirty="0">
                <a:solidFill>
                  <a:srgbClr val="20323F"/>
                </a:solidFill>
              </a:rPr>
              <a:t>（</a:t>
            </a:r>
            <a:r>
              <a:rPr sz="2400" b="0" dirty="0" err="1">
                <a:solidFill>
                  <a:srgbClr val="20323F"/>
                </a:solidFill>
              </a:rPr>
              <a:t>株）ユニヴァーサルへ</a:t>
            </a:r>
            <a:endParaRPr sz="2400" b="0" dirty="0">
              <a:solidFill>
                <a:srgbClr val="20323F"/>
              </a:solidFill>
            </a:endParaRP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5872114D-03E6-4CFD-AA70-9ABBADD39FA6}"/>
              </a:ext>
            </a:extLst>
          </p:cNvPr>
          <p:cNvSpPr>
            <a:spLocks noGrp="1"/>
          </p:cNvSpPr>
          <p:nvPr/>
        </p:nvSpPr>
        <p:spPr>
          <a:xfrm>
            <a:off x="838200" y="7112000"/>
            <a:ext cx="666750" cy="736600"/>
          </a:xfrm>
          <a:prstGeom prst="roundRect">
            <a:avLst>
              <a:gd name="adj" fmla="val 20690"/>
            </a:avLst>
          </a:prstGeom>
          <a:solidFill>
            <a:srgbClr val="E58A3A"/>
          </a:solidFill>
          <a:ln w="0">
            <a:noFill/>
            <a:prstDash val="solid"/>
          </a:ln>
        </p:spPr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8C84AA01-344E-4522-9884-551A5618878C}"/>
              </a:ext>
            </a:extLst>
          </p:cNvPr>
          <p:cNvSpPr>
            <a:spLocks noGrp="1"/>
          </p:cNvSpPr>
          <p:nvPr/>
        </p:nvSpPr>
        <p:spPr>
          <a:xfrm>
            <a:off x="838200" y="7112000"/>
            <a:ext cx="666750" cy="736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05</a:t>
            </a: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02DE3527-65E8-48CE-B264-8C3646E0CE71}"/>
              </a:ext>
            </a:extLst>
          </p:cNvPr>
          <p:cNvSpPr>
            <a:spLocks noGrp="1"/>
          </p:cNvSpPr>
          <p:nvPr/>
        </p:nvSpPr>
        <p:spPr>
          <a:xfrm>
            <a:off x="1857375" y="7086600"/>
            <a:ext cx="3714750" cy="431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250" b="1">
                <a:solidFill>
                  <a:srgbClr val="173B5B"/>
                </a:solidFill>
              </a:defRPr>
            </a:pPr>
            <a:r>
              <a:rPr sz="2250" b="1">
                <a:solidFill>
                  <a:srgbClr val="173B5B"/>
                </a:solidFill>
              </a:rPr>
              <a:t>不動産事業部を立ち上げ</a:t>
            </a: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FBDECFC5-EDC5-466E-B81C-45DC116C331F}"/>
              </a:ext>
            </a:extLst>
          </p:cNvPr>
          <p:cNvSpPr>
            <a:spLocks noGrp="1"/>
          </p:cNvSpPr>
          <p:nvPr/>
        </p:nvSpPr>
        <p:spPr>
          <a:xfrm>
            <a:off x="5810250" y="7010400"/>
            <a:ext cx="51435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38" b="0">
                <a:solidFill>
                  <a:srgbClr val="20323F"/>
                </a:solidFill>
              </a:defRPr>
            </a:pPr>
            <a:r>
              <a:rPr sz="2400" b="0" dirty="0" err="1">
                <a:solidFill>
                  <a:srgbClr val="20323F"/>
                </a:solidFill>
              </a:rPr>
              <a:t>事業責任者として始動し</a:t>
            </a:r>
            <a:r>
              <a:rPr sz="2400" b="0" dirty="0">
                <a:solidFill>
                  <a:srgbClr val="20323F"/>
                </a:solidFill>
              </a:rPr>
              <a:t>、</a:t>
            </a:r>
          </a:p>
          <a:p>
            <a:pPr algn="l">
              <a:buNone/>
              <a:defRPr sz="1838" b="0">
                <a:solidFill>
                  <a:srgbClr val="20323F"/>
                </a:solidFill>
              </a:defRPr>
            </a:pPr>
            <a:r>
              <a:rPr sz="2400" b="0" dirty="0" err="1">
                <a:solidFill>
                  <a:srgbClr val="20323F"/>
                </a:solidFill>
              </a:rPr>
              <a:t>専務取締役に就任</a:t>
            </a:r>
            <a:endParaRPr sz="2400" b="0" dirty="0">
              <a:solidFill>
                <a:srgbClr val="2032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007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E54EDDB0-2F07-446A-8B98-6450A5603288}"/>
              </a:ext>
            </a:extLst>
          </p:cNvPr>
          <p:cNvSpPr>
            <a:spLocks noGrp="1"/>
          </p:cNvSpPr>
          <p:nvPr/>
        </p:nvSpPr>
        <p:spPr>
          <a:xfrm>
            <a:off x="609600" y="8636000"/>
            <a:ext cx="2857500" cy="25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88" b="0">
                <a:solidFill>
                  <a:srgbClr val="607786"/>
                </a:solidFill>
              </a:defRPr>
            </a:pPr>
            <a:r>
              <a:rPr sz="1088" b="0">
                <a:solidFill>
                  <a:srgbClr val="607786"/>
                </a:solidFill>
              </a:rPr>
              <a:t>株式会社ユニヴァーサル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037ED78-770B-4A3F-9F9A-7C93827467AD}"/>
              </a:ext>
            </a:extLst>
          </p:cNvPr>
          <p:cNvSpPr>
            <a:spLocks noGrp="1"/>
          </p:cNvSpPr>
          <p:nvPr/>
        </p:nvSpPr>
        <p:spPr>
          <a:xfrm>
            <a:off x="11144250" y="8636000"/>
            <a:ext cx="381000" cy="25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088" b="1">
                <a:solidFill>
                  <a:srgbClr val="607786"/>
                </a:solidFill>
              </a:defRPr>
            </a:pPr>
            <a:r>
              <a:rPr sz="1088" b="1">
                <a:solidFill>
                  <a:srgbClr val="607786"/>
                </a:solidFill>
              </a:rPr>
              <a:t>05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5845E73-3EFF-48F1-A52F-5CB77584061E}"/>
              </a:ext>
            </a:extLst>
          </p:cNvPr>
          <p:cNvSpPr>
            <a:spLocks noGrp="1"/>
          </p:cNvSpPr>
          <p:nvPr/>
        </p:nvSpPr>
        <p:spPr>
          <a:xfrm>
            <a:off x="609600" y="533400"/>
            <a:ext cx="10668000" cy="736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450" b="1">
                <a:solidFill>
                  <a:srgbClr val="173B5B"/>
                </a:solidFill>
              </a:defRPr>
            </a:pPr>
            <a:r>
              <a:rPr sz="3450" b="1">
                <a:solidFill>
                  <a:srgbClr val="173B5B"/>
                </a:solidFill>
              </a:rPr>
              <a:t>少数精鋭で、建築と不動産をつなぐ会社です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96AFD5F-88CF-4C4C-844F-B5EA07B662A8}"/>
              </a:ext>
            </a:extLst>
          </p:cNvPr>
          <p:cNvSpPr>
            <a:spLocks noGrp="1"/>
          </p:cNvSpPr>
          <p:nvPr/>
        </p:nvSpPr>
        <p:spPr>
          <a:xfrm>
            <a:off x="609600" y="1371600"/>
            <a:ext cx="838200" cy="63500"/>
          </a:xfrm>
          <a:prstGeom prst="rect">
            <a:avLst/>
          </a:prstGeom>
          <a:solidFill>
            <a:srgbClr val="67B7D1"/>
          </a:solidFill>
          <a:ln w="0">
            <a:noFill/>
            <a:prstDash val="solid"/>
          </a:ln>
        </p:spPr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A343F6E6-4F1E-4362-976B-7D49AD7D2D3D}"/>
              </a:ext>
            </a:extLst>
          </p:cNvPr>
          <p:cNvSpPr>
            <a:spLocks noGrp="1"/>
          </p:cNvSpPr>
          <p:nvPr/>
        </p:nvSpPr>
        <p:spPr>
          <a:xfrm>
            <a:off x="609600" y="1905000"/>
            <a:ext cx="3619500" cy="5461000"/>
          </a:xfrm>
          <a:prstGeom prst="roundRect">
            <a:avLst>
              <a:gd name="adj" fmla="val 3158"/>
            </a:avLst>
          </a:prstGeom>
          <a:solidFill>
            <a:srgbClr val="173B5B"/>
          </a:solidFill>
          <a:ln w="0">
            <a:noFill/>
            <a:prstDash val="solid"/>
          </a:ln>
        </p:spPr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BB4FC7F-9C4E-4A70-BAB3-C579DB95D607}"/>
              </a:ext>
            </a:extLst>
          </p:cNvPr>
          <p:cNvSpPr>
            <a:spLocks noGrp="1"/>
          </p:cNvSpPr>
          <p:nvPr/>
        </p:nvSpPr>
        <p:spPr>
          <a:xfrm>
            <a:off x="781880" y="2603500"/>
            <a:ext cx="33147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450" b="1">
                <a:solidFill>
                  <a:srgbClr val="FFFFFF"/>
                </a:solidFill>
              </a:defRPr>
            </a:pPr>
            <a:r>
              <a:rPr sz="3450" b="1" dirty="0">
                <a:solidFill>
                  <a:srgbClr val="FFFFFF"/>
                </a:solidFill>
              </a:rPr>
              <a:t>株式会社</a:t>
            </a:r>
          </a:p>
          <a:p>
            <a:pPr algn="l">
              <a:buNone/>
              <a:defRPr sz="3450" b="1">
                <a:solidFill>
                  <a:srgbClr val="FFFFFF"/>
                </a:solidFill>
              </a:defRPr>
            </a:pPr>
            <a:r>
              <a:rPr sz="3450" b="1" dirty="0">
                <a:solidFill>
                  <a:srgbClr val="FFFFFF"/>
                </a:solidFill>
              </a:rPr>
              <a:t>ユニヴァーサル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580BF1C-1EED-4366-B7B9-F97DE3F82F84}"/>
              </a:ext>
            </a:extLst>
          </p:cNvPr>
          <p:cNvSpPr>
            <a:spLocks noGrp="1"/>
          </p:cNvSpPr>
          <p:nvPr/>
        </p:nvSpPr>
        <p:spPr>
          <a:xfrm>
            <a:off x="914400" y="4254500"/>
            <a:ext cx="2857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100" b="1">
                <a:solidFill>
                  <a:srgbClr val="D8EEF8"/>
                </a:solidFill>
              </a:defRPr>
            </a:pPr>
            <a:r>
              <a:rPr sz="2800" b="1" dirty="0">
                <a:solidFill>
                  <a:srgbClr val="D8EEF8"/>
                </a:solidFill>
              </a:rPr>
              <a:t>2017年5月 </a:t>
            </a:r>
            <a:r>
              <a:rPr sz="2800" b="1" dirty="0" err="1">
                <a:solidFill>
                  <a:srgbClr val="D8EEF8"/>
                </a:solidFill>
              </a:rPr>
              <a:t>設立</a:t>
            </a:r>
            <a:endParaRPr sz="2800" b="1" dirty="0">
              <a:solidFill>
                <a:srgbClr val="D8EEF8"/>
              </a:solidFill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B9439AB-34C9-4437-8A15-2F08A85F245D}"/>
              </a:ext>
            </a:extLst>
          </p:cNvPr>
          <p:cNvSpPr>
            <a:spLocks noGrp="1"/>
          </p:cNvSpPr>
          <p:nvPr/>
        </p:nvSpPr>
        <p:spPr>
          <a:xfrm>
            <a:off x="848140" y="4889500"/>
            <a:ext cx="33147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38" b="0">
                <a:solidFill>
                  <a:srgbClr val="FFFFFF"/>
                </a:solidFill>
              </a:defRPr>
            </a:pPr>
            <a:r>
              <a:rPr sz="2400" b="0" dirty="0" err="1">
                <a:solidFill>
                  <a:srgbClr val="FFFFFF"/>
                </a:solidFill>
              </a:rPr>
              <a:t>工務店としてスタート</a:t>
            </a:r>
            <a:endParaRPr sz="2400" b="0" dirty="0">
              <a:solidFill>
                <a:srgbClr val="FFFFFF"/>
              </a:solidFill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AA43A720-F8FA-4F82-8E1F-170238B6DD99}"/>
              </a:ext>
            </a:extLst>
          </p:cNvPr>
          <p:cNvSpPr>
            <a:spLocks noGrp="1"/>
          </p:cNvSpPr>
          <p:nvPr/>
        </p:nvSpPr>
        <p:spPr>
          <a:xfrm>
            <a:off x="834888" y="5905500"/>
            <a:ext cx="3314700" cy="863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950" b="1">
                <a:solidFill>
                  <a:srgbClr val="FFFFFF"/>
                </a:solidFill>
              </a:defRPr>
            </a:pPr>
            <a:r>
              <a:rPr sz="2000" b="1" dirty="0">
                <a:solidFill>
                  <a:srgbClr val="FFFFFF"/>
                </a:solidFill>
              </a:rPr>
              <a:t>2021年</a:t>
            </a:r>
          </a:p>
          <a:p>
            <a:pPr algn="l">
              <a:buNone/>
              <a:defRPr sz="1950" b="1">
                <a:solidFill>
                  <a:srgbClr val="FFFFFF"/>
                </a:solidFill>
              </a:defRPr>
            </a:pPr>
            <a:r>
              <a:rPr sz="2000" b="1" dirty="0" err="1">
                <a:solidFill>
                  <a:srgbClr val="FFFFFF"/>
                </a:solidFill>
              </a:rPr>
              <a:t>宅地建物取引業免許を取得</a:t>
            </a:r>
            <a:endParaRPr sz="1950" b="1" dirty="0">
              <a:solidFill>
                <a:srgbClr val="FFFFFF"/>
              </a:solidFill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97CC9A8-8BB5-45A4-A14C-93D8279E3648}"/>
              </a:ext>
            </a:extLst>
          </p:cNvPr>
          <p:cNvSpPr>
            <a:spLocks noGrp="1"/>
          </p:cNvSpPr>
          <p:nvPr/>
        </p:nvSpPr>
        <p:spPr>
          <a:xfrm>
            <a:off x="4810125" y="2057400"/>
            <a:ext cx="28575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75" b="1">
                <a:solidFill>
                  <a:srgbClr val="173B5B"/>
                </a:solidFill>
              </a:defRPr>
            </a:pPr>
            <a:r>
              <a:rPr sz="2775" b="1">
                <a:solidFill>
                  <a:srgbClr val="173B5B"/>
                </a:solidFill>
              </a:rPr>
              <a:t>5名のチーム</a:t>
            </a:r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46F8034E-3334-458B-A3D8-44241E1CE60F}"/>
              </a:ext>
            </a:extLst>
          </p:cNvPr>
          <p:cNvSpPr>
            <a:spLocks noGrp="1"/>
          </p:cNvSpPr>
          <p:nvPr/>
        </p:nvSpPr>
        <p:spPr>
          <a:xfrm>
            <a:off x="4810125" y="2857500"/>
            <a:ext cx="6048375" cy="711200"/>
          </a:xfrm>
          <a:prstGeom prst="roundRect">
            <a:avLst>
              <a:gd name="adj" fmla="val 21429"/>
            </a:avLst>
          </a:prstGeom>
          <a:solidFill>
            <a:srgbClr val="FFFFFF"/>
          </a:solidFill>
          <a:ln w="9525">
            <a:solidFill>
              <a:srgbClr val="B8DCEB"/>
            </a:solidFill>
            <a:prstDash val="solid"/>
          </a:ln>
        </p:spPr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5590D7DB-7D2E-4052-A89F-17D799051A98}"/>
              </a:ext>
            </a:extLst>
          </p:cNvPr>
          <p:cNvSpPr>
            <a:spLocks noGrp="1"/>
          </p:cNvSpPr>
          <p:nvPr/>
        </p:nvSpPr>
        <p:spPr>
          <a:xfrm>
            <a:off x="5048250" y="2857500"/>
            <a:ext cx="2143125" cy="711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950" b="1">
                <a:solidFill>
                  <a:srgbClr val="173B5B"/>
                </a:solidFill>
              </a:defRPr>
            </a:pPr>
            <a:r>
              <a:rPr sz="2400" b="1" dirty="0" err="1">
                <a:solidFill>
                  <a:srgbClr val="173B5B"/>
                </a:solidFill>
              </a:rPr>
              <a:t>社長</a:t>
            </a:r>
            <a:endParaRPr sz="2400" b="1" dirty="0">
              <a:solidFill>
                <a:srgbClr val="173B5B"/>
              </a:solidFill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C87323C4-6991-46F6-BA19-43900782127A}"/>
              </a:ext>
            </a:extLst>
          </p:cNvPr>
          <p:cNvSpPr>
            <a:spLocks noGrp="1"/>
          </p:cNvSpPr>
          <p:nvPr/>
        </p:nvSpPr>
        <p:spPr>
          <a:xfrm>
            <a:off x="7930595" y="2857500"/>
            <a:ext cx="3143250" cy="711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763" b="0">
                <a:solidFill>
                  <a:srgbClr val="20323F"/>
                </a:solidFill>
              </a:defRPr>
            </a:pPr>
            <a:r>
              <a:rPr sz="2400" b="0" dirty="0" err="1">
                <a:solidFill>
                  <a:srgbClr val="20323F"/>
                </a:solidFill>
              </a:rPr>
              <a:t>経営・統括</a:t>
            </a:r>
            <a:endParaRPr sz="2400" b="0" dirty="0">
              <a:solidFill>
                <a:srgbClr val="20323F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1356001F-5768-4A99-8C39-0724E3B3A8A7}"/>
              </a:ext>
            </a:extLst>
          </p:cNvPr>
          <p:cNvSpPr>
            <a:spLocks noGrp="1"/>
          </p:cNvSpPr>
          <p:nvPr/>
        </p:nvSpPr>
        <p:spPr>
          <a:xfrm>
            <a:off x="4810125" y="3771900"/>
            <a:ext cx="6048375" cy="711200"/>
          </a:xfrm>
          <a:prstGeom prst="roundRect">
            <a:avLst>
              <a:gd name="adj" fmla="val 21429"/>
            </a:avLst>
          </a:prstGeom>
          <a:solidFill>
            <a:srgbClr val="DDF0F7"/>
          </a:solidFill>
          <a:ln w="9525">
            <a:solidFill>
              <a:srgbClr val="B8DCEB"/>
            </a:solidFill>
            <a:prstDash val="solid"/>
          </a:ln>
        </p:spPr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1CE8A548-9DA0-43BD-B236-1FEF830A2220}"/>
              </a:ext>
            </a:extLst>
          </p:cNvPr>
          <p:cNvSpPr>
            <a:spLocks noGrp="1"/>
          </p:cNvSpPr>
          <p:nvPr/>
        </p:nvSpPr>
        <p:spPr>
          <a:xfrm>
            <a:off x="5048250" y="3771900"/>
            <a:ext cx="2143125" cy="711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950" b="1">
                <a:solidFill>
                  <a:srgbClr val="2878A8"/>
                </a:solidFill>
              </a:defRPr>
            </a:pPr>
            <a:r>
              <a:rPr sz="2400" b="1">
                <a:solidFill>
                  <a:srgbClr val="2878A8"/>
                </a:solidFill>
              </a:rPr>
              <a:t>専務取締役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C01F5F7F-2CE6-49D6-8CCA-D173189D331D}"/>
              </a:ext>
            </a:extLst>
          </p:cNvPr>
          <p:cNvSpPr>
            <a:spLocks noGrp="1"/>
          </p:cNvSpPr>
          <p:nvPr/>
        </p:nvSpPr>
        <p:spPr>
          <a:xfrm>
            <a:off x="7930595" y="3771900"/>
            <a:ext cx="3143250" cy="711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763" b="0">
                <a:solidFill>
                  <a:srgbClr val="20323F"/>
                </a:solidFill>
              </a:defRPr>
            </a:pPr>
            <a:r>
              <a:rPr sz="2400" b="0">
                <a:solidFill>
                  <a:srgbClr val="20323F"/>
                </a:solidFill>
              </a:rPr>
              <a:t>不動産事業</a:t>
            </a:r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0D772107-AEFE-4382-B401-AB6F36BCC192}"/>
              </a:ext>
            </a:extLst>
          </p:cNvPr>
          <p:cNvSpPr>
            <a:spLocks noGrp="1"/>
          </p:cNvSpPr>
          <p:nvPr/>
        </p:nvSpPr>
        <p:spPr>
          <a:xfrm>
            <a:off x="4810125" y="4686300"/>
            <a:ext cx="6048375" cy="711200"/>
          </a:xfrm>
          <a:prstGeom prst="roundRect">
            <a:avLst>
              <a:gd name="adj" fmla="val 21429"/>
            </a:avLst>
          </a:prstGeom>
          <a:solidFill>
            <a:srgbClr val="FFFFFF"/>
          </a:solidFill>
          <a:ln w="9525">
            <a:solidFill>
              <a:srgbClr val="B8DCEB"/>
            </a:solidFill>
            <a:prstDash val="solid"/>
          </a:ln>
        </p:spPr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A92136B3-7035-446E-A0C6-FED5E17BE997}"/>
              </a:ext>
            </a:extLst>
          </p:cNvPr>
          <p:cNvSpPr>
            <a:spLocks noGrp="1"/>
          </p:cNvSpPr>
          <p:nvPr/>
        </p:nvSpPr>
        <p:spPr>
          <a:xfrm>
            <a:off x="5048250" y="4686300"/>
            <a:ext cx="2465733" cy="711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950" b="1">
                <a:solidFill>
                  <a:srgbClr val="173B5B"/>
                </a:solidFill>
              </a:defRPr>
            </a:pPr>
            <a:r>
              <a:rPr sz="2400" b="1" dirty="0" err="1">
                <a:solidFill>
                  <a:srgbClr val="173B5B"/>
                </a:solidFill>
              </a:rPr>
              <a:t>営業兼現場監督</a:t>
            </a:r>
            <a:endParaRPr sz="2400" b="1" dirty="0">
              <a:solidFill>
                <a:srgbClr val="173B5B"/>
              </a:solidFill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5C13EA-A522-4126-B8A5-4CC39903B1B7}"/>
              </a:ext>
            </a:extLst>
          </p:cNvPr>
          <p:cNvSpPr>
            <a:spLocks noGrp="1"/>
          </p:cNvSpPr>
          <p:nvPr/>
        </p:nvSpPr>
        <p:spPr>
          <a:xfrm>
            <a:off x="7930595" y="4686300"/>
            <a:ext cx="3143250" cy="711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763" b="0">
                <a:solidFill>
                  <a:srgbClr val="20323F"/>
                </a:solidFill>
              </a:defRPr>
            </a:pPr>
            <a:r>
              <a:rPr sz="2400" b="0">
                <a:solidFill>
                  <a:srgbClr val="20323F"/>
                </a:solidFill>
              </a:rPr>
              <a:t>営業・施工管理</a:t>
            </a:r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BF631561-1986-4338-858F-8176882078F1}"/>
              </a:ext>
            </a:extLst>
          </p:cNvPr>
          <p:cNvSpPr>
            <a:spLocks noGrp="1"/>
          </p:cNvSpPr>
          <p:nvPr/>
        </p:nvSpPr>
        <p:spPr>
          <a:xfrm>
            <a:off x="4810125" y="5600700"/>
            <a:ext cx="6048375" cy="711200"/>
          </a:xfrm>
          <a:prstGeom prst="roundRect">
            <a:avLst>
              <a:gd name="adj" fmla="val 21429"/>
            </a:avLst>
          </a:prstGeom>
          <a:solidFill>
            <a:srgbClr val="FFFFFF"/>
          </a:solidFill>
          <a:ln w="9525">
            <a:solidFill>
              <a:srgbClr val="B8DCEB"/>
            </a:solidFill>
            <a:prstDash val="solid"/>
          </a:ln>
        </p:spPr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ADB37266-9F34-4C81-B791-EE23629865D1}"/>
              </a:ext>
            </a:extLst>
          </p:cNvPr>
          <p:cNvSpPr>
            <a:spLocks noGrp="1"/>
          </p:cNvSpPr>
          <p:nvPr/>
        </p:nvSpPr>
        <p:spPr>
          <a:xfrm>
            <a:off x="5048250" y="5600700"/>
            <a:ext cx="2143125" cy="711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950" b="1">
                <a:solidFill>
                  <a:srgbClr val="173B5B"/>
                </a:solidFill>
              </a:defRPr>
            </a:pPr>
            <a:r>
              <a:rPr sz="2400" b="1">
                <a:solidFill>
                  <a:srgbClr val="173B5B"/>
                </a:solidFill>
              </a:rPr>
              <a:t>大工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D116764D-5871-4EBA-AC77-35F2AAD2FAAE}"/>
              </a:ext>
            </a:extLst>
          </p:cNvPr>
          <p:cNvSpPr>
            <a:spLocks noGrp="1"/>
          </p:cNvSpPr>
          <p:nvPr/>
        </p:nvSpPr>
        <p:spPr>
          <a:xfrm>
            <a:off x="7930595" y="5600700"/>
            <a:ext cx="3143250" cy="711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763" b="0">
                <a:solidFill>
                  <a:srgbClr val="20323F"/>
                </a:solidFill>
              </a:defRPr>
            </a:pPr>
            <a:r>
              <a:rPr sz="2400" b="0">
                <a:solidFill>
                  <a:srgbClr val="20323F"/>
                </a:solidFill>
              </a:rPr>
              <a:t>施工</a:t>
            </a:r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300CF03B-8166-4F2D-890F-C4353CB6BE56}"/>
              </a:ext>
            </a:extLst>
          </p:cNvPr>
          <p:cNvSpPr>
            <a:spLocks noGrp="1"/>
          </p:cNvSpPr>
          <p:nvPr/>
        </p:nvSpPr>
        <p:spPr>
          <a:xfrm>
            <a:off x="4810125" y="6515100"/>
            <a:ext cx="6048375" cy="711200"/>
          </a:xfrm>
          <a:prstGeom prst="roundRect">
            <a:avLst>
              <a:gd name="adj" fmla="val 21429"/>
            </a:avLst>
          </a:prstGeom>
          <a:solidFill>
            <a:srgbClr val="FFFFFF"/>
          </a:solidFill>
          <a:ln w="9525">
            <a:solidFill>
              <a:srgbClr val="B8DCEB"/>
            </a:solidFill>
            <a:prstDash val="solid"/>
          </a:ln>
        </p:spPr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4C6EEDFC-C54C-4147-B1A0-1772E46DFB45}"/>
              </a:ext>
            </a:extLst>
          </p:cNvPr>
          <p:cNvSpPr>
            <a:spLocks noGrp="1"/>
          </p:cNvSpPr>
          <p:nvPr/>
        </p:nvSpPr>
        <p:spPr>
          <a:xfrm>
            <a:off x="5048250" y="6515100"/>
            <a:ext cx="2143125" cy="711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950" b="1">
                <a:solidFill>
                  <a:srgbClr val="173B5B"/>
                </a:solidFill>
              </a:defRPr>
            </a:pPr>
            <a:r>
              <a:rPr sz="2400" b="1">
                <a:solidFill>
                  <a:srgbClr val="173B5B"/>
                </a:solidFill>
              </a:rPr>
              <a:t>事務</a:t>
            </a: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838DC0C2-510E-4079-83FF-DEE00A756422}"/>
              </a:ext>
            </a:extLst>
          </p:cNvPr>
          <p:cNvSpPr>
            <a:spLocks noGrp="1"/>
          </p:cNvSpPr>
          <p:nvPr/>
        </p:nvSpPr>
        <p:spPr>
          <a:xfrm>
            <a:off x="7930595" y="6515100"/>
            <a:ext cx="3143250" cy="711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763" b="0">
                <a:solidFill>
                  <a:srgbClr val="20323F"/>
                </a:solidFill>
              </a:defRPr>
            </a:pPr>
            <a:r>
              <a:rPr sz="2400" b="0">
                <a:solidFill>
                  <a:srgbClr val="20323F"/>
                </a:solidFill>
              </a:rPr>
              <a:t>業務サポート</a:t>
            </a:r>
          </a:p>
        </p:txBody>
      </p:sp>
    </p:spTree>
    <p:extLst>
      <p:ext uri="{BB962C8B-B14F-4D97-AF65-F5344CB8AC3E}">
        <p14:creationId xmlns:p14="http://schemas.microsoft.com/office/powerpoint/2010/main" val="1447256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27A08ECF-DFBA-4CB8-942B-0AE4A8CB8FB6}"/>
              </a:ext>
            </a:extLst>
          </p:cNvPr>
          <p:cNvSpPr>
            <a:spLocks noGrp="1"/>
          </p:cNvSpPr>
          <p:nvPr/>
        </p:nvSpPr>
        <p:spPr>
          <a:xfrm>
            <a:off x="609600" y="8636000"/>
            <a:ext cx="2857500" cy="25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88" b="0">
                <a:solidFill>
                  <a:srgbClr val="607786"/>
                </a:solidFill>
              </a:defRPr>
            </a:pPr>
            <a:r>
              <a:rPr sz="1088" b="0">
                <a:solidFill>
                  <a:srgbClr val="607786"/>
                </a:solidFill>
              </a:rPr>
              <a:t>株式会社ユニヴァーサル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8BFA8F6E-09B5-4E9E-B17A-FF0A9EFD0D0A}"/>
              </a:ext>
            </a:extLst>
          </p:cNvPr>
          <p:cNvSpPr>
            <a:spLocks noGrp="1"/>
          </p:cNvSpPr>
          <p:nvPr/>
        </p:nvSpPr>
        <p:spPr>
          <a:xfrm>
            <a:off x="11144250" y="8636000"/>
            <a:ext cx="381000" cy="25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088" b="1">
                <a:solidFill>
                  <a:srgbClr val="607786"/>
                </a:solidFill>
              </a:defRPr>
            </a:pPr>
            <a:r>
              <a:rPr sz="1088" b="1">
                <a:solidFill>
                  <a:srgbClr val="607786"/>
                </a:solidFill>
              </a:rPr>
              <a:t>06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54552FF-EEE6-4073-92C6-13D9F486F383}"/>
              </a:ext>
            </a:extLst>
          </p:cNvPr>
          <p:cNvSpPr>
            <a:spLocks noGrp="1"/>
          </p:cNvSpPr>
          <p:nvPr/>
        </p:nvSpPr>
        <p:spPr>
          <a:xfrm>
            <a:off x="609600" y="533400"/>
            <a:ext cx="10668000" cy="736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450" b="1">
                <a:solidFill>
                  <a:srgbClr val="173B5B"/>
                </a:solidFill>
              </a:defRPr>
            </a:pPr>
            <a:r>
              <a:rPr sz="3450" b="1">
                <a:solidFill>
                  <a:srgbClr val="173B5B"/>
                </a:solidFill>
              </a:rPr>
              <a:t>「つくる」と「活かす」を、ひとつの会社で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809C4B1F-D10C-46A8-89F4-A8019622664B}"/>
              </a:ext>
            </a:extLst>
          </p:cNvPr>
          <p:cNvSpPr>
            <a:spLocks noGrp="1"/>
          </p:cNvSpPr>
          <p:nvPr/>
        </p:nvSpPr>
        <p:spPr>
          <a:xfrm>
            <a:off x="609600" y="1371600"/>
            <a:ext cx="838200" cy="63500"/>
          </a:xfrm>
          <a:prstGeom prst="rect">
            <a:avLst/>
          </a:prstGeom>
          <a:solidFill>
            <a:srgbClr val="67B7D1"/>
          </a:solidFill>
          <a:ln w="0">
            <a:noFill/>
            <a:prstDash val="solid"/>
          </a:ln>
        </p:spPr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BDAF1F02-512D-4411-ACBA-E96A215198E0}"/>
              </a:ext>
            </a:extLst>
          </p:cNvPr>
          <p:cNvSpPr>
            <a:spLocks noGrp="1"/>
          </p:cNvSpPr>
          <p:nvPr/>
        </p:nvSpPr>
        <p:spPr>
          <a:xfrm>
            <a:off x="609600" y="2006600"/>
            <a:ext cx="5095875" cy="5461000"/>
          </a:xfrm>
          <a:prstGeom prst="roundRect">
            <a:avLst>
              <a:gd name="adj" fmla="val 2791"/>
            </a:avLst>
          </a:prstGeom>
          <a:solidFill>
            <a:srgbClr val="FFFFFF"/>
          </a:solidFill>
          <a:ln w="9525">
            <a:solidFill>
              <a:srgbClr val="B8DCEB"/>
            </a:solidFill>
            <a:prstDash val="solid"/>
          </a:ln>
        </p:spPr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35614969-F957-4B28-A68A-1F516290F0BE}"/>
              </a:ext>
            </a:extLst>
          </p:cNvPr>
          <p:cNvSpPr>
            <a:spLocks noGrp="1"/>
          </p:cNvSpPr>
          <p:nvPr/>
        </p:nvSpPr>
        <p:spPr>
          <a:xfrm>
            <a:off x="6486525" y="2006600"/>
            <a:ext cx="5095875" cy="5461000"/>
          </a:xfrm>
          <a:prstGeom prst="roundRect">
            <a:avLst>
              <a:gd name="adj" fmla="val 2791"/>
            </a:avLst>
          </a:prstGeom>
          <a:solidFill>
            <a:srgbClr val="FFFFFF"/>
          </a:solidFill>
          <a:ln w="9525">
            <a:solidFill>
              <a:srgbClr val="B8DCEB"/>
            </a:solidFill>
            <a:prstDash val="solid"/>
          </a:ln>
        </p:spPr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DEE150F2-FD7D-4141-9FEB-671DDC49039F}"/>
              </a:ext>
            </a:extLst>
          </p:cNvPr>
          <p:cNvSpPr>
            <a:spLocks noGrp="1"/>
          </p:cNvSpPr>
          <p:nvPr/>
        </p:nvSpPr>
        <p:spPr>
          <a:xfrm>
            <a:off x="914400" y="2438400"/>
            <a:ext cx="4476750" cy="660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113" b="1">
                <a:solidFill>
                  <a:srgbClr val="173B5B"/>
                </a:solidFill>
              </a:defRPr>
            </a:pPr>
            <a:r>
              <a:rPr sz="3113" b="1">
                <a:solidFill>
                  <a:srgbClr val="173B5B"/>
                </a:solidFill>
              </a:rPr>
              <a:t>建築事業部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42AF0AE-FCF4-49E4-8D94-8E57BD196E41}"/>
              </a:ext>
            </a:extLst>
          </p:cNvPr>
          <p:cNvSpPr>
            <a:spLocks noGrp="1"/>
          </p:cNvSpPr>
          <p:nvPr/>
        </p:nvSpPr>
        <p:spPr>
          <a:xfrm>
            <a:off x="914400" y="3149600"/>
            <a:ext cx="1905000" cy="355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67B7D1"/>
                </a:solidFill>
              </a:defRPr>
            </a:pPr>
            <a:r>
              <a:rPr sz="1425" b="1">
                <a:solidFill>
                  <a:srgbClr val="67B7D1"/>
                </a:solidFill>
              </a:rPr>
              <a:t>BUILD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09C0DF0-294A-4B28-839C-885F34C82A36}"/>
              </a:ext>
            </a:extLst>
          </p:cNvPr>
          <p:cNvSpPr>
            <a:spLocks noGrp="1"/>
          </p:cNvSpPr>
          <p:nvPr/>
        </p:nvSpPr>
        <p:spPr>
          <a:xfrm>
            <a:off x="981075" y="3898900"/>
            <a:ext cx="285750" cy="431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38" b="1">
                <a:solidFill>
                  <a:srgbClr val="E58A3A"/>
                </a:solidFill>
              </a:defRPr>
            </a:pPr>
            <a:r>
              <a:rPr sz="1838" b="1">
                <a:solidFill>
                  <a:srgbClr val="E58A3A"/>
                </a:solidFill>
              </a:rPr>
              <a:t>●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6978A5F-9F90-4D3D-92B9-E092B141F19C}"/>
              </a:ext>
            </a:extLst>
          </p:cNvPr>
          <p:cNvSpPr>
            <a:spLocks noGrp="1"/>
          </p:cNvSpPr>
          <p:nvPr/>
        </p:nvSpPr>
        <p:spPr>
          <a:xfrm>
            <a:off x="1352550" y="3848100"/>
            <a:ext cx="40386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175" b="1">
                <a:solidFill>
                  <a:srgbClr val="20323F"/>
                </a:solidFill>
              </a:defRPr>
            </a:pPr>
            <a:r>
              <a:rPr sz="3200" b="1" dirty="0" err="1">
                <a:solidFill>
                  <a:srgbClr val="20323F"/>
                </a:solidFill>
              </a:rPr>
              <a:t>各種リフォーム工事</a:t>
            </a:r>
            <a:endParaRPr sz="3200" b="1" dirty="0">
              <a:solidFill>
                <a:srgbClr val="20323F"/>
              </a:solidFill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FAA38178-1F06-4BED-AAED-F0D43EF89C99}"/>
              </a:ext>
            </a:extLst>
          </p:cNvPr>
          <p:cNvSpPr>
            <a:spLocks noGrp="1"/>
          </p:cNvSpPr>
          <p:nvPr/>
        </p:nvSpPr>
        <p:spPr>
          <a:xfrm>
            <a:off x="981075" y="4813300"/>
            <a:ext cx="285750" cy="431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38" b="1">
                <a:solidFill>
                  <a:srgbClr val="E58A3A"/>
                </a:solidFill>
              </a:defRPr>
            </a:pPr>
            <a:r>
              <a:rPr sz="1838" b="1">
                <a:solidFill>
                  <a:srgbClr val="E58A3A"/>
                </a:solidFill>
              </a:rPr>
              <a:t>●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1FDE8FFC-A174-4F24-9077-185880A3DE7F}"/>
              </a:ext>
            </a:extLst>
          </p:cNvPr>
          <p:cNvSpPr>
            <a:spLocks noGrp="1"/>
          </p:cNvSpPr>
          <p:nvPr/>
        </p:nvSpPr>
        <p:spPr>
          <a:xfrm>
            <a:off x="1352550" y="4762500"/>
            <a:ext cx="40386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175" b="1">
                <a:solidFill>
                  <a:srgbClr val="20323F"/>
                </a:solidFill>
              </a:defRPr>
            </a:pPr>
            <a:r>
              <a:rPr sz="3200" b="1">
                <a:solidFill>
                  <a:srgbClr val="20323F"/>
                </a:solidFill>
              </a:rPr>
              <a:t>店舗の設計・施工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A2B156C-9626-43C0-82EF-C6EE406355F6}"/>
              </a:ext>
            </a:extLst>
          </p:cNvPr>
          <p:cNvSpPr>
            <a:spLocks noGrp="1"/>
          </p:cNvSpPr>
          <p:nvPr/>
        </p:nvSpPr>
        <p:spPr>
          <a:xfrm>
            <a:off x="981075" y="5727700"/>
            <a:ext cx="285750" cy="431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38" b="1">
                <a:solidFill>
                  <a:srgbClr val="E58A3A"/>
                </a:solidFill>
              </a:defRPr>
            </a:pPr>
            <a:r>
              <a:rPr sz="1838" b="1">
                <a:solidFill>
                  <a:srgbClr val="E58A3A"/>
                </a:solidFill>
              </a:rPr>
              <a:t>●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0D7F4951-B495-429D-9A87-19C9421222CE}"/>
              </a:ext>
            </a:extLst>
          </p:cNvPr>
          <p:cNvSpPr>
            <a:spLocks noGrp="1"/>
          </p:cNvSpPr>
          <p:nvPr/>
        </p:nvSpPr>
        <p:spPr>
          <a:xfrm>
            <a:off x="1352550" y="5676900"/>
            <a:ext cx="40386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175" b="1">
                <a:solidFill>
                  <a:srgbClr val="20323F"/>
                </a:solidFill>
              </a:defRPr>
            </a:pPr>
            <a:r>
              <a:rPr sz="3200" b="1">
                <a:solidFill>
                  <a:srgbClr val="20323F"/>
                </a:solidFill>
              </a:rPr>
              <a:t>新築工事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46F34864-F073-48AC-8DB7-923AAF00EC63}"/>
              </a:ext>
            </a:extLst>
          </p:cNvPr>
          <p:cNvSpPr>
            <a:spLocks noGrp="1"/>
          </p:cNvSpPr>
          <p:nvPr/>
        </p:nvSpPr>
        <p:spPr>
          <a:xfrm>
            <a:off x="6791325" y="2438400"/>
            <a:ext cx="4476750" cy="660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113" b="1">
                <a:solidFill>
                  <a:srgbClr val="173B5B"/>
                </a:solidFill>
              </a:defRPr>
            </a:pPr>
            <a:r>
              <a:rPr sz="3113" b="1">
                <a:solidFill>
                  <a:srgbClr val="173B5B"/>
                </a:solidFill>
              </a:rPr>
              <a:t>不動産事業部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78EFF12A-6E41-4B63-B0B9-B3F49BD550E8}"/>
              </a:ext>
            </a:extLst>
          </p:cNvPr>
          <p:cNvSpPr>
            <a:spLocks noGrp="1"/>
          </p:cNvSpPr>
          <p:nvPr/>
        </p:nvSpPr>
        <p:spPr>
          <a:xfrm>
            <a:off x="6791325" y="3149600"/>
            <a:ext cx="2381250" cy="355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67B7D1"/>
                </a:solidFill>
              </a:defRPr>
            </a:pPr>
            <a:r>
              <a:rPr sz="1425" b="1">
                <a:solidFill>
                  <a:srgbClr val="67B7D1"/>
                </a:solidFill>
              </a:rPr>
              <a:t>REAL ESTATE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290FCB7-B70B-4C1A-A270-6EF2F20F0CA3}"/>
              </a:ext>
            </a:extLst>
          </p:cNvPr>
          <p:cNvSpPr>
            <a:spLocks noGrp="1"/>
          </p:cNvSpPr>
          <p:nvPr/>
        </p:nvSpPr>
        <p:spPr>
          <a:xfrm>
            <a:off x="6858000" y="3898900"/>
            <a:ext cx="285750" cy="431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38" b="1">
                <a:solidFill>
                  <a:srgbClr val="4E9B82"/>
                </a:solidFill>
              </a:defRPr>
            </a:pPr>
            <a:r>
              <a:rPr sz="1838" b="1" dirty="0">
                <a:solidFill>
                  <a:srgbClr val="4E9B82"/>
                </a:solidFill>
              </a:rPr>
              <a:t>●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D1A9F8C5-2179-4551-BA3E-2EFAD961E482}"/>
              </a:ext>
            </a:extLst>
          </p:cNvPr>
          <p:cNvSpPr>
            <a:spLocks noGrp="1"/>
          </p:cNvSpPr>
          <p:nvPr/>
        </p:nvSpPr>
        <p:spPr>
          <a:xfrm>
            <a:off x="7229475" y="3848100"/>
            <a:ext cx="40386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175" b="1">
                <a:solidFill>
                  <a:srgbClr val="20323F"/>
                </a:solidFill>
              </a:defRPr>
            </a:pPr>
            <a:r>
              <a:rPr sz="3200" b="1" dirty="0" err="1">
                <a:solidFill>
                  <a:srgbClr val="20323F"/>
                </a:solidFill>
              </a:rPr>
              <a:t>不動産売買</a:t>
            </a:r>
            <a:endParaRPr sz="3200" b="1" dirty="0">
              <a:solidFill>
                <a:srgbClr val="20323F"/>
              </a:solidFill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18A954B-2B0F-4C3A-A816-93B0F099F2AE}"/>
              </a:ext>
            </a:extLst>
          </p:cNvPr>
          <p:cNvSpPr>
            <a:spLocks noGrp="1"/>
          </p:cNvSpPr>
          <p:nvPr/>
        </p:nvSpPr>
        <p:spPr>
          <a:xfrm>
            <a:off x="6858000" y="4813300"/>
            <a:ext cx="285750" cy="431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38" b="1">
                <a:solidFill>
                  <a:srgbClr val="4E9B82"/>
                </a:solidFill>
              </a:defRPr>
            </a:pPr>
            <a:r>
              <a:rPr sz="1838" b="1">
                <a:solidFill>
                  <a:srgbClr val="4E9B82"/>
                </a:solidFill>
              </a:rPr>
              <a:t>●</a:t>
            </a: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860FBB68-92AF-4F74-8631-3B9717A7305D}"/>
              </a:ext>
            </a:extLst>
          </p:cNvPr>
          <p:cNvSpPr>
            <a:spLocks noGrp="1"/>
          </p:cNvSpPr>
          <p:nvPr/>
        </p:nvSpPr>
        <p:spPr>
          <a:xfrm>
            <a:off x="7229475" y="4762500"/>
            <a:ext cx="40386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175" b="1">
                <a:solidFill>
                  <a:srgbClr val="20323F"/>
                </a:solidFill>
              </a:defRPr>
            </a:pPr>
            <a:r>
              <a:rPr sz="3200" b="1">
                <a:solidFill>
                  <a:srgbClr val="20323F"/>
                </a:solidFill>
              </a:rPr>
              <a:t>売買・賃貸の仲介</a:t>
            </a: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0F7396A1-E46A-4352-A91D-E99A689DC9B6}"/>
              </a:ext>
            </a:extLst>
          </p:cNvPr>
          <p:cNvSpPr>
            <a:spLocks noGrp="1"/>
          </p:cNvSpPr>
          <p:nvPr/>
        </p:nvSpPr>
        <p:spPr>
          <a:xfrm>
            <a:off x="6858000" y="5727700"/>
            <a:ext cx="285750" cy="431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38" b="1">
                <a:solidFill>
                  <a:srgbClr val="4E9B82"/>
                </a:solidFill>
              </a:defRPr>
            </a:pPr>
            <a:r>
              <a:rPr sz="1838" b="1">
                <a:solidFill>
                  <a:srgbClr val="4E9B82"/>
                </a:solidFill>
              </a:rPr>
              <a:t>●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A037AD1A-6E21-4A32-B7BB-D567465D748A}"/>
              </a:ext>
            </a:extLst>
          </p:cNvPr>
          <p:cNvSpPr>
            <a:spLocks noGrp="1"/>
          </p:cNvSpPr>
          <p:nvPr/>
        </p:nvSpPr>
        <p:spPr>
          <a:xfrm>
            <a:off x="7229475" y="5676900"/>
            <a:ext cx="40386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175" b="1">
                <a:solidFill>
                  <a:srgbClr val="20323F"/>
                </a:solidFill>
              </a:defRPr>
            </a:pPr>
            <a:r>
              <a:rPr sz="3200" b="1">
                <a:solidFill>
                  <a:srgbClr val="20323F"/>
                </a:solidFill>
              </a:rPr>
              <a:t>賃貸管理</a:t>
            </a: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0A7D8273-B9F7-4D4C-A916-CD2D0A054A90}"/>
              </a:ext>
            </a:extLst>
          </p:cNvPr>
          <p:cNvSpPr>
            <a:spLocks noGrp="1"/>
          </p:cNvSpPr>
          <p:nvPr/>
        </p:nvSpPr>
        <p:spPr>
          <a:xfrm>
            <a:off x="2133600" y="7874000"/>
            <a:ext cx="7905750" cy="508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250" b="1">
                <a:solidFill>
                  <a:srgbClr val="2878A8"/>
                </a:solidFill>
              </a:defRPr>
            </a:pPr>
            <a:r>
              <a:rPr sz="2250" b="1">
                <a:solidFill>
                  <a:srgbClr val="2878A8"/>
                </a:solidFill>
              </a:rPr>
              <a:t>建物を直す視点と、不動産として活かす視点。</a:t>
            </a:r>
          </a:p>
        </p:txBody>
      </p:sp>
    </p:spTree>
    <p:extLst>
      <p:ext uri="{BB962C8B-B14F-4D97-AF65-F5344CB8AC3E}">
        <p14:creationId xmlns:p14="http://schemas.microsoft.com/office/powerpoint/2010/main" val="1096755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49135E41-0996-4F77-A449-DB6D8EF32EF1}"/>
              </a:ext>
            </a:extLst>
          </p:cNvPr>
          <p:cNvSpPr>
            <a:spLocks noGrp="1"/>
          </p:cNvSpPr>
          <p:nvPr/>
        </p:nvSpPr>
        <p:spPr>
          <a:xfrm>
            <a:off x="609600" y="8636000"/>
            <a:ext cx="2857500" cy="25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88" b="0">
                <a:solidFill>
                  <a:srgbClr val="607786"/>
                </a:solidFill>
              </a:defRPr>
            </a:pPr>
            <a:r>
              <a:rPr sz="1088" b="0">
                <a:solidFill>
                  <a:srgbClr val="607786"/>
                </a:solidFill>
              </a:rPr>
              <a:t>株式会社ユニヴァーサル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F0222EC-5249-4BFE-B2FD-57714CA9A61C}"/>
              </a:ext>
            </a:extLst>
          </p:cNvPr>
          <p:cNvSpPr>
            <a:spLocks noGrp="1"/>
          </p:cNvSpPr>
          <p:nvPr/>
        </p:nvSpPr>
        <p:spPr>
          <a:xfrm>
            <a:off x="11144250" y="8636000"/>
            <a:ext cx="381000" cy="25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088" b="1">
                <a:solidFill>
                  <a:srgbClr val="607786"/>
                </a:solidFill>
              </a:defRPr>
            </a:pPr>
            <a:r>
              <a:rPr sz="1088" b="1">
                <a:solidFill>
                  <a:srgbClr val="607786"/>
                </a:solidFill>
              </a:rPr>
              <a:t>07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6ED6915-AD30-4D79-82A3-C4B9D2CEB11B}"/>
              </a:ext>
            </a:extLst>
          </p:cNvPr>
          <p:cNvSpPr>
            <a:spLocks noGrp="1"/>
          </p:cNvSpPr>
          <p:nvPr/>
        </p:nvSpPr>
        <p:spPr>
          <a:xfrm>
            <a:off x="609600" y="533400"/>
            <a:ext cx="10668000" cy="736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450" b="1">
                <a:solidFill>
                  <a:srgbClr val="173B5B"/>
                </a:solidFill>
              </a:defRPr>
            </a:pPr>
            <a:r>
              <a:rPr sz="3450" b="1">
                <a:solidFill>
                  <a:srgbClr val="173B5B"/>
                </a:solidFill>
              </a:rPr>
              <a:t>地域のお店づくりにも携わっています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1B0D986E-1560-49A7-9C95-559335573ECB}"/>
              </a:ext>
            </a:extLst>
          </p:cNvPr>
          <p:cNvSpPr>
            <a:spLocks noGrp="1"/>
          </p:cNvSpPr>
          <p:nvPr/>
        </p:nvSpPr>
        <p:spPr>
          <a:xfrm>
            <a:off x="609600" y="1371600"/>
            <a:ext cx="838200" cy="63500"/>
          </a:xfrm>
          <a:prstGeom prst="rect">
            <a:avLst/>
          </a:prstGeom>
          <a:solidFill>
            <a:srgbClr val="67B7D1"/>
          </a:solidFill>
          <a:ln w="0">
            <a:noFill/>
            <a:prstDash val="solid"/>
          </a:ln>
        </p:spPr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F18FDEF-0B70-4A74-B27D-40BAD3C33C3B}"/>
              </a:ext>
            </a:extLst>
          </p:cNvPr>
          <p:cNvSpPr>
            <a:spLocks noGrp="1"/>
          </p:cNvSpPr>
          <p:nvPr/>
        </p:nvSpPr>
        <p:spPr>
          <a:xfrm>
            <a:off x="1619250" y="1155700"/>
            <a:ext cx="9525000" cy="355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0">
                <a:solidFill>
                  <a:srgbClr val="607786"/>
                </a:solidFill>
              </a:defRPr>
            </a:pPr>
            <a:r>
              <a:rPr sz="1425" b="0" dirty="0" err="1">
                <a:solidFill>
                  <a:srgbClr val="607786"/>
                </a:solidFill>
              </a:rPr>
              <a:t>近隣で施工させていただいた主な事例</a:t>
            </a:r>
            <a:endParaRPr sz="1425" b="0" dirty="0">
              <a:solidFill>
                <a:srgbClr val="607786"/>
              </a:solidFill>
            </a:endParaRP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2BFC43B6-5162-4B48-9CCF-224361957495}"/>
              </a:ext>
            </a:extLst>
          </p:cNvPr>
          <p:cNvSpPr>
            <a:spLocks noGrp="1"/>
          </p:cNvSpPr>
          <p:nvPr/>
        </p:nvSpPr>
        <p:spPr>
          <a:xfrm>
            <a:off x="685800" y="2159000"/>
            <a:ext cx="3286125" cy="184150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9525">
            <a:solidFill>
              <a:srgbClr val="B8DCEB"/>
            </a:solidFill>
            <a:prstDash val="solid"/>
          </a:ln>
        </p:spPr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FBF7B852-7942-4C35-BB2C-7CD23A5E667C}"/>
              </a:ext>
            </a:extLst>
          </p:cNvPr>
          <p:cNvSpPr>
            <a:spLocks noGrp="1"/>
          </p:cNvSpPr>
          <p:nvPr/>
        </p:nvSpPr>
        <p:spPr>
          <a:xfrm>
            <a:off x="914400" y="2438400"/>
            <a:ext cx="2828925" cy="660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438" b="1">
                <a:solidFill>
                  <a:srgbClr val="173B5B"/>
                </a:solidFill>
              </a:defRPr>
            </a:pPr>
            <a:r>
              <a:rPr sz="2438" b="1" dirty="0" err="1">
                <a:solidFill>
                  <a:srgbClr val="173B5B"/>
                </a:solidFill>
              </a:rPr>
              <a:t>居酒屋</a:t>
            </a:r>
            <a:endParaRPr sz="2438" b="1" dirty="0">
              <a:solidFill>
                <a:srgbClr val="173B5B"/>
              </a:solidFill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DA89FCF-15F2-4052-BAC9-4AF9A9F8625B}"/>
              </a:ext>
            </a:extLst>
          </p:cNvPr>
          <p:cNvSpPr>
            <a:spLocks noGrp="1"/>
          </p:cNvSpPr>
          <p:nvPr/>
        </p:nvSpPr>
        <p:spPr>
          <a:xfrm>
            <a:off x="914400" y="3095488"/>
            <a:ext cx="305752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950" b="1">
                <a:solidFill>
                  <a:srgbClr val="E58A3A"/>
                </a:solidFill>
              </a:defRPr>
            </a:pPr>
            <a:r>
              <a:rPr lang="ja-JP" altLang="en-US" sz="2800" b="1" dirty="0">
                <a:solidFill>
                  <a:srgbClr val="E58A3A"/>
                </a:solidFill>
              </a:rPr>
              <a:t>アンボ</a:t>
            </a:r>
            <a:r>
              <a:rPr lang="en-US" altLang="ja-JP" sz="2800" b="1" dirty="0">
                <a:solidFill>
                  <a:srgbClr val="E58A3A"/>
                </a:solidFill>
              </a:rPr>
              <a:t>SUN</a:t>
            </a:r>
          </a:p>
          <a:p>
            <a:pPr algn="l">
              <a:buNone/>
              <a:defRPr sz="1950" b="1">
                <a:solidFill>
                  <a:srgbClr val="E58A3A"/>
                </a:solidFill>
              </a:defRPr>
            </a:pPr>
            <a:r>
              <a:rPr lang="ja-JP" altLang="en-US" sz="2800" b="1" dirty="0">
                <a:solidFill>
                  <a:srgbClr val="E58A3A"/>
                </a:solidFill>
              </a:rPr>
              <a:t>ヤマシタ</a:t>
            </a:r>
            <a:endParaRPr sz="2800" b="1" dirty="0">
              <a:solidFill>
                <a:srgbClr val="E58A3A"/>
              </a:solidFill>
            </a:endParaRP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61DC3543-8805-4958-AFE5-846814A28837}"/>
              </a:ext>
            </a:extLst>
          </p:cNvPr>
          <p:cNvSpPr>
            <a:spLocks noGrp="1"/>
          </p:cNvSpPr>
          <p:nvPr/>
        </p:nvSpPr>
        <p:spPr>
          <a:xfrm>
            <a:off x="4400550" y="2159000"/>
            <a:ext cx="3286125" cy="184150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9525">
            <a:solidFill>
              <a:srgbClr val="B8DCEB"/>
            </a:solidFill>
            <a:prstDash val="solid"/>
          </a:ln>
        </p:spPr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9D4FE52-9214-49B1-90C0-239F2826A045}"/>
              </a:ext>
            </a:extLst>
          </p:cNvPr>
          <p:cNvSpPr>
            <a:spLocks noGrp="1"/>
          </p:cNvSpPr>
          <p:nvPr/>
        </p:nvSpPr>
        <p:spPr>
          <a:xfrm>
            <a:off x="4629150" y="2438400"/>
            <a:ext cx="2828925" cy="660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438" b="1">
                <a:solidFill>
                  <a:srgbClr val="173B5B"/>
                </a:solidFill>
              </a:defRPr>
            </a:pPr>
            <a:r>
              <a:rPr sz="2438" b="1">
                <a:solidFill>
                  <a:srgbClr val="173B5B"/>
                </a:solidFill>
              </a:rPr>
              <a:t>鮨店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EB09070D-908A-47DF-967A-96B3BEF960C7}"/>
              </a:ext>
            </a:extLst>
          </p:cNvPr>
          <p:cNvSpPr>
            <a:spLocks noGrp="1"/>
          </p:cNvSpPr>
          <p:nvPr/>
        </p:nvSpPr>
        <p:spPr>
          <a:xfrm>
            <a:off x="4629150" y="3175000"/>
            <a:ext cx="3057525" cy="482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950" b="1">
                <a:solidFill>
                  <a:srgbClr val="E58A3A"/>
                </a:solidFill>
              </a:defRPr>
            </a:pPr>
            <a:r>
              <a:rPr lang="ja-JP" altLang="en-US" sz="2800" b="1" dirty="0">
                <a:solidFill>
                  <a:srgbClr val="E58A3A"/>
                </a:solidFill>
              </a:rPr>
              <a:t>鮨　勝海</a:t>
            </a:r>
            <a:endParaRPr sz="2800" b="1" dirty="0">
              <a:solidFill>
                <a:srgbClr val="E58A3A"/>
              </a:solidFill>
            </a:endParaRPr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158F078B-813C-436F-A71C-C38508579764}"/>
              </a:ext>
            </a:extLst>
          </p:cNvPr>
          <p:cNvSpPr>
            <a:spLocks noGrp="1"/>
          </p:cNvSpPr>
          <p:nvPr/>
        </p:nvSpPr>
        <p:spPr>
          <a:xfrm>
            <a:off x="8115300" y="2159000"/>
            <a:ext cx="3286125" cy="184150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9525">
            <a:solidFill>
              <a:srgbClr val="B8DCEB"/>
            </a:solidFill>
            <a:prstDash val="solid"/>
          </a:ln>
        </p:spPr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251FDB1B-ED62-448E-834B-6F4F15C2EBC4}"/>
              </a:ext>
            </a:extLst>
          </p:cNvPr>
          <p:cNvSpPr>
            <a:spLocks noGrp="1"/>
          </p:cNvSpPr>
          <p:nvPr/>
        </p:nvSpPr>
        <p:spPr>
          <a:xfrm>
            <a:off x="8343900" y="2438400"/>
            <a:ext cx="2828925" cy="660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438" b="1">
                <a:solidFill>
                  <a:srgbClr val="173B5B"/>
                </a:solidFill>
              </a:defRPr>
            </a:pPr>
            <a:r>
              <a:rPr sz="2438" b="1">
                <a:solidFill>
                  <a:srgbClr val="173B5B"/>
                </a:solidFill>
              </a:rPr>
              <a:t>イタリアン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8362C9E2-E477-416A-ABDD-DBC46467FFDB}"/>
              </a:ext>
            </a:extLst>
          </p:cNvPr>
          <p:cNvSpPr>
            <a:spLocks noGrp="1"/>
          </p:cNvSpPr>
          <p:nvPr/>
        </p:nvSpPr>
        <p:spPr>
          <a:xfrm>
            <a:off x="8343900" y="3175000"/>
            <a:ext cx="3057525" cy="482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950" b="1">
                <a:solidFill>
                  <a:srgbClr val="E58A3A"/>
                </a:solidFill>
              </a:defRPr>
            </a:pPr>
            <a:r>
              <a:rPr lang="ja-JP" altLang="en-US" sz="2800" b="1" dirty="0">
                <a:solidFill>
                  <a:srgbClr val="E58A3A"/>
                </a:solidFill>
              </a:rPr>
              <a:t>バッカーノ</a:t>
            </a:r>
            <a:endParaRPr sz="2800" b="1" dirty="0">
              <a:solidFill>
                <a:srgbClr val="E58A3A"/>
              </a:solidFill>
            </a:endParaRP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4D16F945-4EAD-4259-A5CC-D2BFC7D6D557}"/>
              </a:ext>
            </a:extLst>
          </p:cNvPr>
          <p:cNvSpPr>
            <a:spLocks noGrp="1"/>
          </p:cNvSpPr>
          <p:nvPr/>
        </p:nvSpPr>
        <p:spPr>
          <a:xfrm>
            <a:off x="685800" y="4572000"/>
            <a:ext cx="3286125" cy="184150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9525">
            <a:solidFill>
              <a:srgbClr val="B8DCEB"/>
            </a:solidFill>
            <a:prstDash val="solid"/>
          </a:ln>
        </p:spPr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30529703-6202-432C-BDB7-928D53D4A330}"/>
              </a:ext>
            </a:extLst>
          </p:cNvPr>
          <p:cNvSpPr>
            <a:spLocks noGrp="1"/>
          </p:cNvSpPr>
          <p:nvPr/>
        </p:nvSpPr>
        <p:spPr>
          <a:xfrm>
            <a:off x="914400" y="4851400"/>
            <a:ext cx="2828925" cy="660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438" b="1">
                <a:solidFill>
                  <a:srgbClr val="173B5B"/>
                </a:solidFill>
              </a:defRPr>
            </a:pPr>
            <a:r>
              <a:rPr sz="2438" b="1" dirty="0" err="1">
                <a:solidFill>
                  <a:srgbClr val="173B5B"/>
                </a:solidFill>
              </a:rPr>
              <a:t>シーシャバ</a:t>
            </a:r>
            <a:r>
              <a:rPr sz="2438" b="1" dirty="0">
                <a:solidFill>
                  <a:srgbClr val="173B5B"/>
                </a:solidFill>
              </a:rPr>
              <a:t>ー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AEECDD7C-7B94-414F-A36E-F28500F128CD}"/>
              </a:ext>
            </a:extLst>
          </p:cNvPr>
          <p:cNvSpPr>
            <a:spLocks noGrp="1"/>
          </p:cNvSpPr>
          <p:nvPr/>
        </p:nvSpPr>
        <p:spPr>
          <a:xfrm>
            <a:off x="914400" y="5588000"/>
            <a:ext cx="3057525" cy="482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950" b="1">
                <a:solidFill>
                  <a:srgbClr val="E58A3A"/>
                </a:solidFill>
              </a:defRPr>
            </a:pPr>
            <a:r>
              <a:rPr lang="ja-JP" altLang="en-US" sz="2800" b="1" dirty="0">
                <a:solidFill>
                  <a:srgbClr val="E58A3A"/>
                </a:solidFill>
              </a:rPr>
              <a:t>マリブオーシャン</a:t>
            </a:r>
            <a:endParaRPr sz="2800" b="1" dirty="0">
              <a:solidFill>
                <a:srgbClr val="E58A3A"/>
              </a:solidFill>
            </a:endParaRPr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9A6B5AEA-9EEF-464F-A195-C14D01E16BB7}"/>
              </a:ext>
            </a:extLst>
          </p:cNvPr>
          <p:cNvSpPr>
            <a:spLocks noGrp="1"/>
          </p:cNvSpPr>
          <p:nvPr/>
        </p:nvSpPr>
        <p:spPr>
          <a:xfrm>
            <a:off x="4400550" y="4572000"/>
            <a:ext cx="3286125" cy="1841500"/>
          </a:xfrm>
          <a:prstGeom prst="roundRect">
            <a:avLst>
              <a:gd name="adj" fmla="val 8276"/>
            </a:avLst>
          </a:prstGeom>
          <a:solidFill>
            <a:srgbClr val="DDF0F7"/>
          </a:solidFill>
          <a:ln w="9525">
            <a:solidFill>
              <a:srgbClr val="B8DCEB"/>
            </a:solidFill>
            <a:prstDash val="solid"/>
          </a:ln>
        </p:spPr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D3383C0-BD86-418C-8952-E393E0A937DA}"/>
              </a:ext>
            </a:extLst>
          </p:cNvPr>
          <p:cNvSpPr>
            <a:spLocks noGrp="1"/>
          </p:cNvSpPr>
          <p:nvPr/>
        </p:nvSpPr>
        <p:spPr>
          <a:xfrm>
            <a:off x="4629150" y="4851400"/>
            <a:ext cx="2828925" cy="660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438" b="1">
                <a:solidFill>
                  <a:srgbClr val="173B5B"/>
                </a:solidFill>
              </a:defRPr>
            </a:pPr>
            <a:r>
              <a:rPr sz="3200" b="1" dirty="0" err="1">
                <a:solidFill>
                  <a:srgbClr val="173B5B"/>
                </a:solidFill>
              </a:rPr>
              <a:t>浜屋百貨店様</a:t>
            </a:r>
            <a:endParaRPr sz="3200" b="1" dirty="0">
              <a:solidFill>
                <a:srgbClr val="173B5B"/>
              </a:solidFill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4B6092DA-5B68-42D3-B5FF-C692A2978C11}"/>
              </a:ext>
            </a:extLst>
          </p:cNvPr>
          <p:cNvSpPr>
            <a:spLocks noGrp="1"/>
          </p:cNvSpPr>
          <p:nvPr/>
        </p:nvSpPr>
        <p:spPr>
          <a:xfrm>
            <a:off x="4629150" y="5588000"/>
            <a:ext cx="2828925" cy="482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950" b="1">
                <a:solidFill>
                  <a:srgbClr val="2878A8"/>
                </a:solidFill>
              </a:defRPr>
            </a:pPr>
            <a:r>
              <a:rPr sz="2000" b="1" dirty="0" err="1">
                <a:solidFill>
                  <a:srgbClr val="2878A8"/>
                </a:solidFill>
              </a:rPr>
              <a:t>新しい売り場</a:t>
            </a:r>
            <a:endParaRPr sz="2000" b="1" dirty="0">
              <a:solidFill>
                <a:srgbClr val="2878A8"/>
              </a:solidFill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B4A1EF44-44D8-483A-AD18-2EE7A6EC814A}"/>
              </a:ext>
            </a:extLst>
          </p:cNvPr>
          <p:cNvSpPr>
            <a:spLocks noGrp="1"/>
          </p:cNvSpPr>
          <p:nvPr/>
        </p:nvSpPr>
        <p:spPr>
          <a:xfrm>
            <a:off x="1314450" y="7366000"/>
            <a:ext cx="9525000" cy="635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250" b="1">
                <a:solidFill>
                  <a:srgbClr val="20323F"/>
                </a:solidFill>
              </a:defRPr>
            </a:pPr>
            <a:r>
              <a:rPr sz="2250" b="1">
                <a:solidFill>
                  <a:srgbClr val="20323F"/>
                </a:solidFill>
              </a:rPr>
              <a:t>店舗の個性を汲み取り、設計から施工まで一貫して対応します。</a:t>
            </a:r>
          </a:p>
        </p:txBody>
      </p:sp>
    </p:spTree>
    <p:extLst>
      <p:ext uri="{BB962C8B-B14F-4D97-AF65-F5344CB8AC3E}">
        <p14:creationId xmlns:p14="http://schemas.microsoft.com/office/powerpoint/2010/main" val="271051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F02B4361-CA11-4FDF-BDDD-CF0F6FD9CC1D}"/>
              </a:ext>
            </a:extLst>
          </p:cNvPr>
          <p:cNvSpPr>
            <a:spLocks noGrp="1"/>
          </p:cNvSpPr>
          <p:nvPr/>
        </p:nvSpPr>
        <p:spPr>
          <a:xfrm>
            <a:off x="609600" y="8636000"/>
            <a:ext cx="2857500" cy="25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88" b="0">
                <a:solidFill>
                  <a:srgbClr val="607786"/>
                </a:solidFill>
              </a:defRPr>
            </a:pPr>
            <a:r>
              <a:rPr sz="1088" b="0">
                <a:solidFill>
                  <a:srgbClr val="607786"/>
                </a:solidFill>
              </a:rPr>
              <a:t>株式会社ユニヴァーサル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3B55ADB-0FE1-4579-A4C4-116C282DFDC1}"/>
              </a:ext>
            </a:extLst>
          </p:cNvPr>
          <p:cNvSpPr>
            <a:spLocks noGrp="1"/>
          </p:cNvSpPr>
          <p:nvPr/>
        </p:nvSpPr>
        <p:spPr>
          <a:xfrm>
            <a:off x="11144250" y="8636000"/>
            <a:ext cx="381000" cy="25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088" b="1">
                <a:solidFill>
                  <a:srgbClr val="607786"/>
                </a:solidFill>
              </a:defRPr>
            </a:pPr>
            <a:r>
              <a:rPr sz="1088" b="1">
                <a:solidFill>
                  <a:srgbClr val="607786"/>
                </a:solidFill>
              </a:rPr>
              <a:t>08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3205E64-4FA8-431B-90B3-957891512F88}"/>
              </a:ext>
            </a:extLst>
          </p:cNvPr>
          <p:cNvSpPr>
            <a:spLocks noGrp="1"/>
          </p:cNvSpPr>
          <p:nvPr/>
        </p:nvSpPr>
        <p:spPr>
          <a:xfrm>
            <a:off x="609600" y="533400"/>
            <a:ext cx="10668000" cy="736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450" b="1">
                <a:solidFill>
                  <a:srgbClr val="173B5B"/>
                </a:solidFill>
              </a:defRPr>
            </a:pPr>
            <a:r>
              <a:rPr sz="3450" b="1" dirty="0" err="1">
                <a:solidFill>
                  <a:srgbClr val="173B5B"/>
                </a:solidFill>
              </a:rPr>
              <a:t>不動産会社の</a:t>
            </a:r>
            <a:r>
              <a:rPr lang="ja-JP" altLang="en-US" sz="3450" b="1" dirty="0">
                <a:solidFill>
                  <a:srgbClr val="173B5B"/>
                </a:solidFill>
              </a:rPr>
              <a:t>業態</a:t>
            </a:r>
            <a:r>
              <a:rPr sz="3450" b="1" dirty="0">
                <a:solidFill>
                  <a:srgbClr val="173B5B"/>
                </a:solidFill>
              </a:rPr>
              <a:t>は、大きく3つあります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D1310ED-015E-44A5-A85E-6A3F3EABE6EF}"/>
              </a:ext>
            </a:extLst>
          </p:cNvPr>
          <p:cNvSpPr>
            <a:spLocks noGrp="1"/>
          </p:cNvSpPr>
          <p:nvPr/>
        </p:nvSpPr>
        <p:spPr>
          <a:xfrm>
            <a:off x="609600" y="1371600"/>
            <a:ext cx="838200" cy="63500"/>
          </a:xfrm>
          <a:prstGeom prst="rect">
            <a:avLst/>
          </a:prstGeom>
          <a:solidFill>
            <a:srgbClr val="67B7D1"/>
          </a:solidFill>
          <a:ln w="0">
            <a:noFill/>
            <a:prstDash val="solid"/>
          </a:ln>
        </p:spPr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C206EF21-6C42-434E-88F4-4781D4A32F78}"/>
              </a:ext>
            </a:extLst>
          </p:cNvPr>
          <p:cNvSpPr>
            <a:spLocks noGrp="1"/>
          </p:cNvSpPr>
          <p:nvPr/>
        </p:nvSpPr>
        <p:spPr>
          <a:xfrm>
            <a:off x="609600" y="2222500"/>
            <a:ext cx="3238500" cy="450850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9525">
            <a:solidFill>
              <a:srgbClr val="B8DCEB"/>
            </a:solidFill>
            <a:prstDash val="solid"/>
          </a:ln>
        </p:spPr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49B2296-3A82-483A-8057-B571277BD07E}"/>
              </a:ext>
            </a:extLst>
          </p:cNvPr>
          <p:cNvSpPr>
            <a:spLocks noGrp="1"/>
          </p:cNvSpPr>
          <p:nvPr/>
        </p:nvSpPr>
        <p:spPr>
          <a:xfrm>
            <a:off x="609600" y="2222500"/>
            <a:ext cx="3238500" cy="177800"/>
          </a:xfrm>
          <a:prstGeom prst="rect">
            <a:avLst/>
          </a:prstGeom>
          <a:solidFill>
            <a:srgbClr val="2878A8"/>
          </a:solidFill>
          <a:ln w="0">
            <a:noFill/>
            <a:prstDash val="solid"/>
          </a:ln>
        </p:spPr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E8872F1-535C-4BBE-BA81-629BD8CA59B6}"/>
              </a:ext>
            </a:extLst>
          </p:cNvPr>
          <p:cNvSpPr>
            <a:spLocks noGrp="1"/>
          </p:cNvSpPr>
          <p:nvPr/>
        </p:nvSpPr>
        <p:spPr>
          <a:xfrm>
            <a:off x="933450" y="2667000"/>
            <a:ext cx="2667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113" b="1">
                <a:solidFill>
                  <a:srgbClr val="173B5B"/>
                </a:solidFill>
              </a:defRPr>
            </a:pPr>
            <a:r>
              <a:rPr sz="3113" b="1">
                <a:solidFill>
                  <a:srgbClr val="173B5B"/>
                </a:solidFill>
              </a:rPr>
              <a:t>仲介業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8EE12632-5548-458A-A4E2-13ABD4E40A59}"/>
              </a:ext>
            </a:extLst>
          </p:cNvPr>
          <p:cNvSpPr>
            <a:spLocks noGrp="1"/>
          </p:cNvSpPr>
          <p:nvPr/>
        </p:nvSpPr>
        <p:spPr>
          <a:xfrm>
            <a:off x="787677" y="3492500"/>
            <a:ext cx="3238499" cy="1079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950" b="1">
                <a:solidFill>
                  <a:srgbClr val="20323F"/>
                </a:solidFill>
              </a:defRPr>
            </a:pPr>
            <a:r>
              <a:rPr sz="2400" b="1" dirty="0" err="1">
                <a:solidFill>
                  <a:srgbClr val="20323F"/>
                </a:solidFill>
              </a:rPr>
              <a:t>売る人</a:t>
            </a:r>
            <a:r>
              <a:rPr lang="ja-JP" altLang="en-US" sz="2400" b="1" dirty="0">
                <a:solidFill>
                  <a:srgbClr val="20323F"/>
                </a:solidFill>
              </a:rPr>
              <a:t>、貸す人</a:t>
            </a:r>
            <a:r>
              <a:rPr sz="2400" b="1" dirty="0">
                <a:solidFill>
                  <a:srgbClr val="20323F"/>
                </a:solidFill>
              </a:rPr>
              <a:t>と</a:t>
            </a:r>
            <a:endParaRPr lang="en-US" sz="2400" b="1" dirty="0">
              <a:solidFill>
                <a:srgbClr val="20323F"/>
              </a:solidFill>
            </a:endParaRPr>
          </a:p>
          <a:p>
            <a:pPr algn="l">
              <a:buNone/>
              <a:defRPr sz="1950" b="1">
                <a:solidFill>
                  <a:srgbClr val="20323F"/>
                </a:solidFill>
              </a:defRPr>
            </a:pPr>
            <a:r>
              <a:rPr sz="2400" b="1" dirty="0" err="1">
                <a:solidFill>
                  <a:srgbClr val="20323F"/>
                </a:solidFill>
              </a:rPr>
              <a:t>買う人</a:t>
            </a:r>
            <a:r>
              <a:rPr lang="ja-JP" altLang="en-US" sz="2400" b="1" dirty="0">
                <a:solidFill>
                  <a:srgbClr val="20323F"/>
                </a:solidFill>
              </a:rPr>
              <a:t>、借りる人</a:t>
            </a:r>
            <a:r>
              <a:rPr sz="2400" b="1" dirty="0" err="1">
                <a:solidFill>
                  <a:srgbClr val="20323F"/>
                </a:solidFill>
              </a:rPr>
              <a:t>をつなぐ</a:t>
            </a:r>
            <a:endParaRPr sz="2400" b="1" dirty="0">
              <a:solidFill>
                <a:srgbClr val="20323F"/>
              </a:solidFill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6F6522B4-06C8-42ED-94C6-058CF9E9DC47}"/>
              </a:ext>
            </a:extLst>
          </p:cNvPr>
          <p:cNvSpPr>
            <a:spLocks noGrp="1"/>
          </p:cNvSpPr>
          <p:nvPr/>
        </p:nvSpPr>
        <p:spPr>
          <a:xfrm>
            <a:off x="933450" y="4724400"/>
            <a:ext cx="25717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38" b="0">
                <a:solidFill>
                  <a:srgbClr val="607786"/>
                </a:solidFill>
              </a:defRPr>
            </a:pPr>
            <a:r>
              <a:rPr sz="1838" b="0">
                <a:solidFill>
                  <a:srgbClr val="607786"/>
                </a:solidFill>
              </a:rPr>
              <a:t>売買仲介</a:t>
            </a:r>
          </a:p>
          <a:p>
            <a:pPr algn="l">
              <a:buNone/>
              <a:defRPr sz="1838" b="0">
                <a:solidFill>
                  <a:srgbClr val="607786"/>
                </a:solidFill>
              </a:defRPr>
            </a:pPr>
            <a:r>
              <a:rPr sz="1838" b="0">
                <a:solidFill>
                  <a:srgbClr val="607786"/>
                </a:solidFill>
              </a:rPr>
              <a:t>賃貸仲介</a:t>
            </a: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8097D05B-C2AB-4FC4-B2BC-4CC2EE458826}"/>
              </a:ext>
            </a:extLst>
          </p:cNvPr>
          <p:cNvSpPr>
            <a:spLocks noGrp="1"/>
          </p:cNvSpPr>
          <p:nvPr/>
        </p:nvSpPr>
        <p:spPr>
          <a:xfrm>
            <a:off x="4171950" y="2222500"/>
            <a:ext cx="3238500" cy="450850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9525">
            <a:solidFill>
              <a:srgbClr val="B8DCEB"/>
            </a:solidFill>
            <a:prstDash val="solid"/>
          </a:ln>
        </p:spPr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22E2336-1B2E-4D7E-85D5-AD27451E7A80}"/>
              </a:ext>
            </a:extLst>
          </p:cNvPr>
          <p:cNvSpPr>
            <a:spLocks noGrp="1"/>
          </p:cNvSpPr>
          <p:nvPr/>
        </p:nvSpPr>
        <p:spPr>
          <a:xfrm>
            <a:off x="4171950" y="2222500"/>
            <a:ext cx="3238500" cy="177800"/>
          </a:xfrm>
          <a:prstGeom prst="rect">
            <a:avLst/>
          </a:prstGeom>
          <a:solidFill>
            <a:srgbClr val="4E9B82"/>
          </a:solidFill>
          <a:ln w="0">
            <a:noFill/>
            <a:prstDash val="solid"/>
          </a:ln>
        </p:spPr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76D2525D-3308-4DD2-81F5-3CF72892B298}"/>
              </a:ext>
            </a:extLst>
          </p:cNvPr>
          <p:cNvSpPr>
            <a:spLocks noGrp="1"/>
          </p:cNvSpPr>
          <p:nvPr/>
        </p:nvSpPr>
        <p:spPr>
          <a:xfrm>
            <a:off x="4495800" y="2667000"/>
            <a:ext cx="2667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113" b="1">
                <a:solidFill>
                  <a:srgbClr val="173B5B"/>
                </a:solidFill>
              </a:defRPr>
            </a:pPr>
            <a:r>
              <a:rPr sz="3113" b="1">
                <a:solidFill>
                  <a:srgbClr val="173B5B"/>
                </a:solidFill>
              </a:rPr>
              <a:t>賃貸管理業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93E232F6-6007-43F9-9537-4823E8B68F9C}"/>
              </a:ext>
            </a:extLst>
          </p:cNvPr>
          <p:cNvSpPr>
            <a:spLocks noGrp="1"/>
          </p:cNvSpPr>
          <p:nvPr/>
        </p:nvSpPr>
        <p:spPr>
          <a:xfrm>
            <a:off x="4416288" y="3492500"/>
            <a:ext cx="2914650" cy="889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950" b="1">
                <a:solidFill>
                  <a:srgbClr val="20323F"/>
                </a:solidFill>
              </a:defRPr>
            </a:pPr>
            <a:r>
              <a:rPr sz="2400" b="1" dirty="0" err="1">
                <a:solidFill>
                  <a:srgbClr val="20323F"/>
                </a:solidFill>
              </a:rPr>
              <a:t>貸す人と借りる人を支える</a:t>
            </a:r>
            <a:endParaRPr sz="2400" b="1" dirty="0">
              <a:solidFill>
                <a:srgbClr val="20323F"/>
              </a:solidFill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0DACA91-29BD-4E1C-9FD4-43CBA5484837}"/>
              </a:ext>
            </a:extLst>
          </p:cNvPr>
          <p:cNvSpPr>
            <a:spLocks noGrp="1"/>
          </p:cNvSpPr>
          <p:nvPr/>
        </p:nvSpPr>
        <p:spPr>
          <a:xfrm>
            <a:off x="4495800" y="4724400"/>
            <a:ext cx="25717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38" b="0">
                <a:solidFill>
                  <a:srgbClr val="607786"/>
                </a:solidFill>
              </a:defRPr>
            </a:pPr>
            <a:r>
              <a:rPr sz="1838" b="0">
                <a:solidFill>
                  <a:srgbClr val="607786"/>
                </a:solidFill>
              </a:rPr>
              <a:t>入居者募集・集金</a:t>
            </a:r>
          </a:p>
          <a:p>
            <a:pPr algn="l">
              <a:buNone/>
              <a:defRPr sz="1838" b="0">
                <a:solidFill>
                  <a:srgbClr val="607786"/>
                </a:solidFill>
              </a:defRPr>
            </a:pPr>
            <a:r>
              <a:rPr sz="1838" b="0">
                <a:solidFill>
                  <a:srgbClr val="607786"/>
                </a:solidFill>
              </a:rPr>
              <a:t>原状回復工事など</a:t>
            </a: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34548299-6B35-4EB0-B1F1-4F722AFD6666}"/>
              </a:ext>
            </a:extLst>
          </p:cNvPr>
          <p:cNvSpPr>
            <a:spLocks noGrp="1"/>
          </p:cNvSpPr>
          <p:nvPr/>
        </p:nvSpPr>
        <p:spPr>
          <a:xfrm>
            <a:off x="7734300" y="2222500"/>
            <a:ext cx="3238500" cy="450850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9525">
            <a:solidFill>
              <a:srgbClr val="B8DCEB"/>
            </a:solidFill>
            <a:prstDash val="solid"/>
          </a:ln>
        </p:spPr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28F0187A-4791-4031-9448-C8831C5EF112}"/>
              </a:ext>
            </a:extLst>
          </p:cNvPr>
          <p:cNvSpPr>
            <a:spLocks noGrp="1"/>
          </p:cNvSpPr>
          <p:nvPr/>
        </p:nvSpPr>
        <p:spPr>
          <a:xfrm>
            <a:off x="7734300" y="2222500"/>
            <a:ext cx="3238500" cy="177800"/>
          </a:xfrm>
          <a:prstGeom prst="rect">
            <a:avLst/>
          </a:prstGeom>
          <a:solidFill>
            <a:srgbClr val="E58A3A"/>
          </a:solidFill>
          <a:ln w="0">
            <a:noFill/>
            <a:prstDash val="solid"/>
          </a:ln>
        </p:spPr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D370D381-FFCD-42CC-B638-68A9A1D0C954}"/>
              </a:ext>
            </a:extLst>
          </p:cNvPr>
          <p:cNvSpPr>
            <a:spLocks noGrp="1"/>
          </p:cNvSpPr>
          <p:nvPr/>
        </p:nvSpPr>
        <p:spPr>
          <a:xfrm>
            <a:off x="8058150" y="2667000"/>
            <a:ext cx="2667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113" b="1">
                <a:solidFill>
                  <a:srgbClr val="173B5B"/>
                </a:solidFill>
              </a:defRPr>
            </a:pPr>
            <a:r>
              <a:rPr sz="3113" b="1">
                <a:solidFill>
                  <a:srgbClr val="173B5B"/>
                </a:solidFill>
              </a:rPr>
              <a:t>売主業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2464F285-ABB1-426B-BF63-6E6445CBE69D}"/>
              </a:ext>
            </a:extLst>
          </p:cNvPr>
          <p:cNvSpPr>
            <a:spLocks noGrp="1"/>
          </p:cNvSpPr>
          <p:nvPr/>
        </p:nvSpPr>
        <p:spPr>
          <a:xfrm>
            <a:off x="7965386" y="3492500"/>
            <a:ext cx="2914650" cy="889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950" b="1">
                <a:solidFill>
                  <a:srgbClr val="20323F"/>
                </a:solidFill>
              </a:defRPr>
            </a:pPr>
            <a:r>
              <a:rPr sz="2400" b="1" dirty="0" err="1">
                <a:solidFill>
                  <a:srgbClr val="20323F"/>
                </a:solidFill>
              </a:rPr>
              <a:t>自ら買い、価値を高めて売る</a:t>
            </a:r>
            <a:endParaRPr sz="2400" b="1" dirty="0">
              <a:solidFill>
                <a:srgbClr val="20323F"/>
              </a:solidFill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195A32BD-D939-41F3-94DB-CE7B9E3AF10B}"/>
              </a:ext>
            </a:extLst>
          </p:cNvPr>
          <p:cNvSpPr>
            <a:spLocks noGrp="1"/>
          </p:cNvSpPr>
          <p:nvPr/>
        </p:nvSpPr>
        <p:spPr>
          <a:xfrm>
            <a:off x="8058150" y="4724400"/>
            <a:ext cx="25717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38" b="0">
                <a:solidFill>
                  <a:srgbClr val="607786"/>
                </a:solidFill>
              </a:defRPr>
            </a:pPr>
            <a:r>
              <a:rPr sz="1838" b="0">
                <a:solidFill>
                  <a:srgbClr val="607786"/>
                </a:solidFill>
              </a:rPr>
              <a:t>中古住宅の再生</a:t>
            </a:r>
          </a:p>
          <a:p>
            <a:pPr algn="l">
              <a:buNone/>
              <a:defRPr sz="1838" b="0">
                <a:solidFill>
                  <a:srgbClr val="607786"/>
                </a:solidFill>
              </a:defRPr>
            </a:pPr>
            <a:r>
              <a:rPr sz="1838" b="0">
                <a:solidFill>
                  <a:srgbClr val="607786"/>
                </a:solidFill>
              </a:rPr>
              <a:t>土地の宅地分譲</a:t>
            </a: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7D61CF7A-C3D4-47F0-8AB7-6682797C879C}"/>
              </a:ext>
            </a:extLst>
          </p:cNvPr>
          <p:cNvSpPr>
            <a:spLocks noGrp="1"/>
          </p:cNvSpPr>
          <p:nvPr/>
        </p:nvSpPr>
        <p:spPr>
          <a:xfrm>
            <a:off x="1219200" y="7264400"/>
            <a:ext cx="9763125" cy="711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438" b="1">
                <a:solidFill>
                  <a:srgbClr val="E58A3A"/>
                </a:solidFill>
              </a:defRPr>
            </a:pPr>
            <a:r>
              <a:rPr sz="2438" b="1">
                <a:solidFill>
                  <a:srgbClr val="E58A3A"/>
                </a:solidFill>
              </a:rPr>
              <a:t>私が主に行っているのは、普段は表に出にくい「売主業」です。</a:t>
            </a:r>
          </a:p>
        </p:txBody>
      </p:sp>
    </p:spTree>
    <p:extLst>
      <p:ext uri="{BB962C8B-B14F-4D97-AF65-F5344CB8AC3E}">
        <p14:creationId xmlns:p14="http://schemas.microsoft.com/office/powerpoint/2010/main" val="2101420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3EE9E252-2BB7-4F0B-8CE8-0D17275DB0A2}"/>
              </a:ext>
            </a:extLst>
          </p:cNvPr>
          <p:cNvSpPr>
            <a:spLocks noGrp="1"/>
          </p:cNvSpPr>
          <p:nvPr/>
        </p:nvSpPr>
        <p:spPr>
          <a:xfrm>
            <a:off x="609600" y="8636000"/>
            <a:ext cx="2857500" cy="25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88" b="0">
                <a:solidFill>
                  <a:srgbClr val="607786"/>
                </a:solidFill>
              </a:defRPr>
            </a:pPr>
            <a:r>
              <a:rPr sz="1088" b="0">
                <a:solidFill>
                  <a:srgbClr val="607786"/>
                </a:solidFill>
              </a:rPr>
              <a:t>株式会社ユニヴァーサル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FBA2B0B-9D06-4F09-A5A0-155D692C0138}"/>
              </a:ext>
            </a:extLst>
          </p:cNvPr>
          <p:cNvSpPr>
            <a:spLocks noGrp="1"/>
          </p:cNvSpPr>
          <p:nvPr/>
        </p:nvSpPr>
        <p:spPr>
          <a:xfrm>
            <a:off x="11144250" y="8636000"/>
            <a:ext cx="381000" cy="25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088" b="1">
                <a:solidFill>
                  <a:srgbClr val="607786"/>
                </a:solidFill>
              </a:defRPr>
            </a:pPr>
            <a:r>
              <a:rPr sz="1088" b="1">
                <a:solidFill>
                  <a:srgbClr val="607786"/>
                </a:solidFill>
              </a:rPr>
              <a:t>09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5378F6A-F818-4FF8-A2DF-A5F1B6374F9F}"/>
              </a:ext>
            </a:extLst>
          </p:cNvPr>
          <p:cNvSpPr>
            <a:spLocks noGrp="1"/>
          </p:cNvSpPr>
          <p:nvPr/>
        </p:nvSpPr>
        <p:spPr>
          <a:xfrm>
            <a:off x="609600" y="533400"/>
            <a:ext cx="10668000" cy="736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450" b="1">
                <a:solidFill>
                  <a:srgbClr val="173B5B"/>
                </a:solidFill>
              </a:defRPr>
            </a:pPr>
            <a:r>
              <a:rPr sz="3450" b="1" dirty="0" err="1">
                <a:solidFill>
                  <a:srgbClr val="173B5B"/>
                </a:solidFill>
              </a:rPr>
              <a:t>中古住宅に、もう一度選ばれる価値をつくる</a:t>
            </a:r>
            <a:endParaRPr sz="3450" b="1" dirty="0">
              <a:solidFill>
                <a:srgbClr val="173B5B"/>
              </a:solidFill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1E31566E-1FD7-4EEE-9F7C-2F397F9C6D8A}"/>
              </a:ext>
            </a:extLst>
          </p:cNvPr>
          <p:cNvSpPr>
            <a:spLocks noGrp="1"/>
          </p:cNvSpPr>
          <p:nvPr/>
        </p:nvSpPr>
        <p:spPr>
          <a:xfrm>
            <a:off x="609600" y="1371600"/>
            <a:ext cx="838200" cy="63500"/>
          </a:xfrm>
          <a:prstGeom prst="rect">
            <a:avLst/>
          </a:prstGeom>
          <a:solidFill>
            <a:srgbClr val="67B7D1"/>
          </a:solidFill>
          <a:ln w="0">
            <a:noFill/>
            <a:prstDash val="solid"/>
          </a:ln>
        </p:spPr>
      </p:sp>
      <p:sp>
        <p:nvSpPr>
          <p:cNvPr id="5" name="矢印: 山形 4">
            <a:extLst>
              <a:ext uri="{FF2B5EF4-FFF2-40B4-BE49-F238E27FC236}">
                <a16:creationId xmlns:a16="http://schemas.microsoft.com/office/drawing/2014/main" id="{B1F2F8C0-8C52-4AE1-9FB3-219006CB6F3C}"/>
              </a:ext>
            </a:extLst>
          </p:cNvPr>
          <p:cNvSpPr>
            <a:spLocks noGrp="1"/>
          </p:cNvSpPr>
          <p:nvPr/>
        </p:nvSpPr>
        <p:spPr>
          <a:xfrm>
            <a:off x="2905125" y="4229100"/>
            <a:ext cx="400050" cy="787400"/>
          </a:xfrm>
          <a:prstGeom prst="chevron">
            <a:avLst/>
          </a:prstGeom>
          <a:solidFill>
            <a:srgbClr val="B8DCEB"/>
          </a:solidFill>
          <a:ln w="0">
            <a:noFill/>
            <a:prstDash val="solid"/>
          </a:ln>
        </p:spPr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828B627B-CE6C-4F42-B08C-C8FD26DC4E4C}"/>
              </a:ext>
            </a:extLst>
          </p:cNvPr>
          <p:cNvSpPr>
            <a:spLocks noGrp="1"/>
          </p:cNvSpPr>
          <p:nvPr/>
        </p:nvSpPr>
        <p:spPr>
          <a:xfrm>
            <a:off x="685800" y="2540000"/>
            <a:ext cx="2286000" cy="3810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B8DCEB"/>
            </a:solidFill>
            <a:prstDash val="solid"/>
          </a:ln>
        </p:spPr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98AF6AA-DB6E-4683-BB53-B638BD0B4EB9}"/>
              </a:ext>
            </a:extLst>
          </p:cNvPr>
          <p:cNvSpPr>
            <a:spLocks noGrp="1"/>
          </p:cNvSpPr>
          <p:nvPr/>
        </p:nvSpPr>
        <p:spPr>
          <a:xfrm>
            <a:off x="876300" y="2768600"/>
            <a:ext cx="523875" cy="508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763" b="1">
                <a:solidFill>
                  <a:srgbClr val="67B7D1"/>
                </a:solidFill>
              </a:defRPr>
            </a:pPr>
            <a:r>
              <a:rPr sz="1763" b="1">
                <a:solidFill>
                  <a:srgbClr val="67B7D1"/>
                </a:solidFill>
              </a:rPr>
              <a:t>01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A541099-91A6-46F1-BF7A-802BE0A2400C}"/>
              </a:ext>
            </a:extLst>
          </p:cNvPr>
          <p:cNvSpPr>
            <a:spLocks noGrp="1"/>
          </p:cNvSpPr>
          <p:nvPr/>
        </p:nvSpPr>
        <p:spPr>
          <a:xfrm>
            <a:off x="876300" y="3454400"/>
            <a:ext cx="1905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513" b="1">
                <a:solidFill>
                  <a:srgbClr val="173B5B"/>
                </a:solidFill>
              </a:defRPr>
            </a:pPr>
            <a:r>
              <a:rPr sz="2513" b="1">
                <a:solidFill>
                  <a:srgbClr val="173B5B"/>
                </a:solidFill>
              </a:rPr>
              <a:t>買い取り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5018916-15FF-4E8C-92FE-30E39312BDAE}"/>
              </a:ext>
            </a:extLst>
          </p:cNvPr>
          <p:cNvSpPr>
            <a:spLocks noGrp="1"/>
          </p:cNvSpPr>
          <p:nvPr/>
        </p:nvSpPr>
        <p:spPr>
          <a:xfrm>
            <a:off x="757032" y="4343400"/>
            <a:ext cx="2095500" cy="1041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38" b="0">
                <a:solidFill>
                  <a:srgbClr val="20323F"/>
                </a:solidFill>
              </a:defRPr>
            </a:pPr>
            <a:r>
              <a:rPr sz="2000" b="1" dirty="0" err="1">
                <a:solidFill>
                  <a:srgbClr val="20323F"/>
                </a:solidFill>
              </a:rPr>
              <a:t>中古マンション</a:t>
            </a:r>
            <a:endParaRPr sz="2000" b="1" dirty="0">
              <a:solidFill>
                <a:srgbClr val="20323F"/>
              </a:solidFill>
            </a:endParaRPr>
          </a:p>
          <a:p>
            <a:pPr algn="l">
              <a:buNone/>
              <a:defRPr sz="1838" b="0">
                <a:solidFill>
                  <a:srgbClr val="20323F"/>
                </a:solidFill>
              </a:defRPr>
            </a:pPr>
            <a:r>
              <a:rPr sz="2000" b="1" dirty="0" err="1">
                <a:solidFill>
                  <a:srgbClr val="20323F"/>
                </a:solidFill>
              </a:rPr>
              <a:t>中古戸建など</a:t>
            </a:r>
            <a:endParaRPr sz="2000" b="1" dirty="0">
              <a:solidFill>
                <a:srgbClr val="20323F"/>
              </a:solidFill>
            </a:endParaRPr>
          </a:p>
        </p:txBody>
      </p:sp>
      <p:sp>
        <p:nvSpPr>
          <p:cNvPr id="10" name="矢印: 山形 9">
            <a:extLst>
              <a:ext uri="{FF2B5EF4-FFF2-40B4-BE49-F238E27FC236}">
                <a16:creationId xmlns:a16="http://schemas.microsoft.com/office/drawing/2014/main" id="{8F35F248-BBC8-416A-A754-4AD9084281E3}"/>
              </a:ext>
            </a:extLst>
          </p:cNvPr>
          <p:cNvSpPr>
            <a:spLocks noGrp="1"/>
          </p:cNvSpPr>
          <p:nvPr/>
        </p:nvSpPr>
        <p:spPr>
          <a:xfrm>
            <a:off x="5648325" y="4229100"/>
            <a:ext cx="400050" cy="787400"/>
          </a:xfrm>
          <a:prstGeom prst="chevron">
            <a:avLst/>
          </a:prstGeom>
          <a:solidFill>
            <a:srgbClr val="B8DCEB"/>
          </a:solidFill>
          <a:ln w="0">
            <a:noFill/>
            <a:prstDash val="solid"/>
          </a:ln>
        </p:spPr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BFAF6160-A507-4F2F-8BD1-044ACF36E9D0}"/>
              </a:ext>
            </a:extLst>
          </p:cNvPr>
          <p:cNvSpPr>
            <a:spLocks noGrp="1"/>
          </p:cNvSpPr>
          <p:nvPr/>
        </p:nvSpPr>
        <p:spPr>
          <a:xfrm>
            <a:off x="3429000" y="2540000"/>
            <a:ext cx="2286000" cy="3810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B8DCEB"/>
            </a:solidFill>
            <a:prstDash val="solid"/>
          </a:ln>
        </p:spPr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B511CA77-BB9E-469C-BBB6-6DB526FE9C43}"/>
              </a:ext>
            </a:extLst>
          </p:cNvPr>
          <p:cNvSpPr>
            <a:spLocks noGrp="1"/>
          </p:cNvSpPr>
          <p:nvPr/>
        </p:nvSpPr>
        <p:spPr>
          <a:xfrm>
            <a:off x="3619500" y="2768600"/>
            <a:ext cx="523875" cy="508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763" b="1">
                <a:solidFill>
                  <a:srgbClr val="67B7D1"/>
                </a:solidFill>
              </a:defRPr>
            </a:pPr>
            <a:r>
              <a:rPr sz="1763" b="1">
                <a:solidFill>
                  <a:srgbClr val="67B7D1"/>
                </a:solidFill>
              </a:rPr>
              <a:t>02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493B3C3F-FA0A-4149-9CD9-72C72B7D4D84}"/>
              </a:ext>
            </a:extLst>
          </p:cNvPr>
          <p:cNvSpPr>
            <a:spLocks noGrp="1"/>
          </p:cNvSpPr>
          <p:nvPr/>
        </p:nvSpPr>
        <p:spPr>
          <a:xfrm>
            <a:off x="3619500" y="3454400"/>
            <a:ext cx="1905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513" b="1">
                <a:solidFill>
                  <a:srgbClr val="173B5B"/>
                </a:solidFill>
              </a:defRPr>
            </a:pPr>
            <a:r>
              <a:rPr sz="2513" b="1">
                <a:solidFill>
                  <a:srgbClr val="173B5B"/>
                </a:solidFill>
              </a:rPr>
              <a:t>調査・企画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36A5D674-1EC1-46AF-A207-5CCF3F511CD9}"/>
              </a:ext>
            </a:extLst>
          </p:cNvPr>
          <p:cNvSpPr>
            <a:spLocks noGrp="1"/>
          </p:cNvSpPr>
          <p:nvPr/>
        </p:nvSpPr>
        <p:spPr>
          <a:xfrm>
            <a:off x="3500232" y="4343400"/>
            <a:ext cx="2095500" cy="1041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38" b="0">
                <a:solidFill>
                  <a:srgbClr val="20323F"/>
                </a:solidFill>
              </a:defRPr>
            </a:pPr>
            <a:r>
              <a:rPr sz="2000" b="1" dirty="0" err="1">
                <a:solidFill>
                  <a:srgbClr val="20323F"/>
                </a:solidFill>
              </a:rPr>
              <a:t>市場・建物</a:t>
            </a:r>
            <a:r>
              <a:rPr sz="2000" b="1" dirty="0">
                <a:solidFill>
                  <a:srgbClr val="20323F"/>
                </a:solidFill>
              </a:rPr>
              <a:t>・</a:t>
            </a:r>
          </a:p>
          <a:p>
            <a:pPr algn="l">
              <a:buNone/>
              <a:defRPr sz="1838" b="0">
                <a:solidFill>
                  <a:srgbClr val="20323F"/>
                </a:solidFill>
              </a:defRPr>
            </a:pPr>
            <a:r>
              <a:rPr sz="2000" b="1" dirty="0" err="1">
                <a:solidFill>
                  <a:srgbClr val="20323F"/>
                </a:solidFill>
              </a:rPr>
              <a:t>暮らし方を確認</a:t>
            </a:r>
            <a:endParaRPr sz="2000" b="1" dirty="0">
              <a:solidFill>
                <a:srgbClr val="20323F"/>
              </a:solidFill>
            </a:endParaRPr>
          </a:p>
        </p:txBody>
      </p:sp>
      <p:sp>
        <p:nvSpPr>
          <p:cNvPr id="15" name="矢印: 山形 14">
            <a:extLst>
              <a:ext uri="{FF2B5EF4-FFF2-40B4-BE49-F238E27FC236}">
                <a16:creationId xmlns:a16="http://schemas.microsoft.com/office/drawing/2014/main" id="{62E39546-5F44-4A0E-8012-58B42FB63E44}"/>
              </a:ext>
            </a:extLst>
          </p:cNvPr>
          <p:cNvSpPr>
            <a:spLocks noGrp="1"/>
          </p:cNvSpPr>
          <p:nvPr/>
        </p:nvSpPr>
        <p:spPr>
          <a:xfrm>
            <a:off x="8391525" y="4229100"/>
            <a:ext cx="400050" cy="787400"/>
          </a:xfrm>
          <a:prstGeom prst="chevron">
            <a:avLst/>
          </a:prstGeom>
          <a:solidFill>
            <a:srgbClr val="B8DCEB"/>
          </a:solidFill>
          <a:ln w="0">
            <a:noFill/>
            <a:prstDash val="solid"/>
          </a:ln>
        </p:spPr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666ED216-5E39-49E8-A6FD-B0422824A292}"/>
              </a:ext>
            </a:extLst>
          </p:cNvPr>
          <p:cNvSpPr>
            <a:spLocks noGrp="1"/>
          </p:cNvSpPr>
          <p:nvPr/>
        </p:nvSpPr>
        <p:spPr>
          <a:xfrm>
            <a:off x="6172200" y="2540000"/>
            <a:ext cx="2286000" cy="3810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B8DCEB"/>
            </a:solidFill>
            <a:prstDash val="solid"/>
          </a:ln>
        </p:spPr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29AC9D75-F2BF-49F6-AF9B-EAB2C662BCD4}"/>
              </a:ext>
            </a:extLst>
          </p:cNvPr>
          <p:cNvSpPr>
            <a:spLocks noGrp="1"/>
          </p:cNvSpPr>
          <p:nvPr/>
        </p:nvSpPr>
        <p:spPr>
          <a:xfrm>
            <a:off x="6362700" y="2768600"/>
            <a:ext cx="523875" cy="508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763" b="1">
                <a:solidFill>
                  <a:srgbClr val="67B7D1"/>
                </a:solidFill>
              </a:defRPr>
            </a:pPr>
            <a:r>
              <a:rPr sz="1763" b="1">
                <a:solidFill>
                  <a:srgbClr val="67B7D1"/>
                </a:solidFill>
              </a:rPr>
              <a:t>03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2BFE96B3-F163-49AA-BF8A-7712D15D097C}"/>
              </a:ext>
            </a:extLst>
          </p:cNvPr>
          <p:cNvSpPr>
            <a:spLocks noGrp="1"/>
          </p:cNvSpPr>
          <p:nvPr/>
        </p:nvSpPr>
        <p:spPr>
          <a:xfrm>
            <a:off x="6362700" y="3454400"/>
            <a:ext cx="1905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513" b="1">
                <a:solidFill>
                  <a:srgbClr val="173B5B"/>
                </a:solidFill>
              </a:defRPr>
            </a:pPr>
            <a:r>
              <a:rPr sz="2513" b="1" dirty="0" err="1">
                <a:solidFill>
                  <a:srgbClr val="173B5B"/>
                </a:solidFill>
              </a:rPr>
              <a:t>リノベ</a:t>
            </a:r>
            <a:r>
              <a:rPr sz="2513" b="1" dirty="0">
                <a:solidFill>
                  <a:srgbClr val="173B5B"/>
                </a:solidFill>
              </a:rPr>
              <a:t>ー</a:t>
            </a:r>
            <a:endParaRPr lang="en-US" sz="2513" b="1" dirty="0">
              <a:solidFill>
                <a:srgbClr val="173B5B"/>
              </a:solidFill>
            </a:endParaRPr>
          </a:p>
          <a:p>
            <a:pPr algn="l">
              <a:buNone/>
              <a:defRPr sz="2513" b="1">
                <a:solidFill>
                  <a:srgbClr val="173B5B"/>
                </a:solidFill>
              </a:defRPr>
            </a:pPr>
            <a:r>
              <a:rPr sz="2513" b="1" dirty="0" err="1">
                <a:solidFill>
                  <a:srgbClr val="173B5B"/>
                </a:solidFill>
              </a:rPr>
              <a:t>ション</a:t>
            </a:r>
            <a:endParaRPr sz="2513" b="1" dirty="0">
              <a:solidFill>
                <a:srgbClr val="173B5B"/>
              </a:solidFill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98AC5017-171A-4E1D-BDA7-72DA25F5A882}"/>
              </a:ext>
            </a:extLst>
          </p:cNvPr>
          <p:cNvSpPr>
            <a:spLocks noGrp="1"/>
          </p:cNvSpPr>
          <p:nvPr/>
        </p:nvSpPr>
        <p:spPr>
          <a:xfrm>
            <a:off x="6243432" y="4343400"/>
            <a:ext cx="2305050" cy="1041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38" b="0">
                <a:solidFill>
                  <a:srgbClr val="20323F"/>
                </a:solidFill>
              </a:defRPr>
            </a:pPr>
            <a:r>
              <a:rPr sz="2000" b="1" dirty="0" err="1">
                <a:solidFill>
                  <a:srgbClr val="20323F"/>
                </a:solidFill>
              </a:rPr>
              <a:t>建築事業の知見で</a:t>
            </a:r>
            <a:endParaRPr sz="2000" b="1" dirty="0">
              <a:solidFill>
                <a:srgbClr val="20323F"/>
              </a:solidFill>
            </a:endParaRPr>
          </a:p>
          <a:p>
            <a:pPr algn="l">
              <a:buNone/>
              <a:defRPr sz="1838" b="0">
                <a:solidFill>
                  <a:srgbClr val="20323F"/>
                </a:solidFill>
              </a:defRPr>
            </a:pPr>
            <a:r>
              <a:rPr sz="2000" b="1" dirty="0" err="1">
                <a:solidFill>
                  <a:srgbClr val="20323F"/>
                </a:solidFill>
              </a:rPr>
              <a:t>住まいを再生</a:t>
            </a:r>
            <a:endParaRPr sz="2000" b="1" dirty="0">
              <a:solidFill>
                <a:srgbClr val="20323F"/>
              </a:solidFill>
            </a:endParaRPr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AD68C1C9-90C1-41A7-8460-3FBC688A4327}"/>
              </a:ext>
            </a:extLst>
          </p:cNvPr>
          <p:cNvSpPr>
            <a:spLocks noGrp="1"/>
          </p:cNvSpPr>
          <p:nvPr/>
        </p:nvSpPr>
        <p:spPr>
          <a:xfrm>
            <a:off x="8915400" y="2540000"/>
            <a:ext cx="2286000" cy="3810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B8DCEB"/>
            </a:solidFill>
            <a:prstDash val="solid"/>
          </a:ln>
        </p:spPr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CA914071-13EA-4CC1-8ECE-CE202CD73F58}"/>
              </a:ext>
            </a:extLst>
          </p:cNvPr>
          <p:cNvSpPr>
            <a:spLocks noGrp="1"/>
          </p:cNvSpPr>
          <p:nvPr/>
        </p:nvSpPr>
        <p:spPr>
          <a:xfrm>
            <a:off x="9105900" y="2768600"/>
            <a:ext cx="523875" cy="508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763" b="1">
                <a:solidFill>
                  <a:srgbClr val="67B7D1"/>
                </a:solidFill>
              </a:defRPr>
            </a:pPr>
            <a:r>
              <a:rPr sz="1763" b="1">
                <a:solidFill>
                  <a:srgbClr val="67B7D1"/>
                </a:solidFill>
              </a:rPr>
              <a:t>04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B5125B17-25FA-4C77-9772-E5B99A0FF089}"/>
              </a:ext>
            </a:extLst>
          </p:cNvPr>
          <p:cNvSpPr>
            <a:spLocks noGrp="1"/>
          </p:cNvSpPr>
          <p:nvPr/>
        </p:nvSpPr>
        <p:spPr>
          <a:xfrm>
            <a:off x="9105900" y="3454400"/>
            <a:ext cx="1905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513" b="1">
                <a:solidFill>
                  <a:srgbClr val="173B5B"/>
                </a:solidFill>
              </a:defRPr>
            </a:pPr>
            <a:r>
              <a:rPr sz="2513" b="1">
                <a:solidFill>
                  <a:srgbClr val="173B5B"/>
                </a:solidFill>
              </a:rPr>
              <a:t>再販売</a:t>
            </a: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43232EA6-C055-4CED-AB76-BA71E587BBD2}"/>
              </a:ext>
            </a:extLst>
          </p:cNvPr>
          <p:cNvSpPr>
            <a:spLocks noGrp="1"/>
          </p:cNvSpPr>
          <p:nvPr/>
        </p:nvSpPr>
        <p:spPr>
          <a:xfrm>
            <a:off x="8986632" y="4343400"/>
            <a:ext cx="2305050" cy="1041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38" b="0">
                <a:solidFill>
                  <a:srgbClr val="20323F"/>
                </a:solidFill>
              </a:defRPr>
            </a:pPr>
            <a:r>
              <a:rPr sz="2000" b="1" dirty="0" err="1">
                <a:solidFill>
                  <a:srgbClr val="20323F"/>
                </a:solidFill>
              </a:rPr>
              <a:t>新しい住まい手へ</a:t>
            </a:r>
            <a:endParaRPr sz="2000" b="1" dirty="0">
              <a:solidFill>
                <a:srgbClr val="20323F"/>
              </a:solidFill>
            </a:endParaRPr>
          </a:p>
          <a:p>
            <a:pPr algn="l">
              <a:buNone/>
              <a:defRPr sz="1838" b="0">
                <a:solidFill>
                  <a:srgbClr val="20323F"/>
                </a:solidFill>
              </a:defRPr>
            </a:pPr>
            <a:r>
              <a:rPr sz="2000" b="1" dirty="0" err="1">
                <a:solidFill>
                  <a:srgbClr val="20323F"/>
                </a:solidFill>
              </a:rPr>
              <a:t>つなぐ</a:t>
            </a:r>
            <a:endParaRPr sz="2000" b="1" dirty="0">
              <a:solidFill>
                <a:srgbClr val="20323F"/>
              </a:solidFill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5CA834AA-5909-4408-9B56-1AF4A5B168D0}"/>
              </a:ext>
            </a:extLst>
          </p:cNvPr>
          <p:cNvSpPr>
            <a:spLocks noGrp="1"/>
          </p:cNvSpPr>
          <p:nvPr/>
        </p:nvSpPr>
        <p:spPr>
          <a:xfrm>
            <a:off x="1390650" y="7048500"/>
            <a:ext cx="9429750" cy="635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438" b="1">
                <a:solidFill>
                  <a:srgbClr val="2878A8"/>
                </a:solidFill>
              </a:defRPr>
            </a:pPr>
            <a:r>
              <a:rPr sz="2438" b="1">
                <a:solidFill>
                  <a:srgbClr val="2878A8"/>
                </a:solidFill>
              </a:rPr>
              <a:t>「古いから壊す」だけではなく、活かせるものを見極める。</a:t>
            </a:r>
          </a:p>
        </p:txBody>
      </p:sp>
    </p:spTree>
    <p:extLst>
      <p:ext uri="{BB962C8B-B14F-4D97-AF65-F5344CB8AC3E}">
        <p14:creationId xmlns:p14="http://schemas.microsoft.com/office/powerpoint/2010/main" val="14758872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25C8B3EF-0A2D-45D5-BA67-8154E7FA6579}"/>
              </a:ext>
            </a:extLst>
          </p:cNvPr>
          <p:cNvSpPr>
            <a:spLocks noGrp="1"/>
          </p:cNvSpPr>
          <p:nvPr/>
        </p:nvSpPr>
        <p:spPr>
          <a:xfrm>
            <a:off x="609600" y="8636000"/>
            <a:ext cx="2857500" cy="25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88" b="0">
                <a:solidFill>
                  <a:srgbClr val="607786"/>
                </a:solidFill>
              </a:defRPr>
            </a:pPr>
            <a:r>
              <a:rPr sz="1088" b="0">
                <a:solidFill>
                  <a:srgbClr val="607786"/>
                </a:solidFill>
              </a:rPr>
              <a:t>株式会社ユニヴァーサル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8371287-C602-4D3F-9EAE-3E1D7724B252}"/>
              </a:ext>
            </a:extLst>
          </p:cNvPr>
          <p:cNvSpPr>
            <a:spLocks noGrp="1"/>
          </p:cNvSpPr>
          <p:nvPr/>
        </p:nvSpPr>
        <p:spPr>
          <a:xfrm>
            <a:off x="11144250" y="8636000"/>
            <a:ext cx="381000" cy="25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088" b="1">
                <a:solidFill>
                  <a:srgbClr val="607786"/>
                </a:solidFill>
              </a:defRPr>
            </a:pPr>
            <a:r>
              <a:rPr sz="1088" b="1">
                <a:solidFill>
                  <a:srgbClr val="607786"/>
                </a:solidFill>
              </a:rPr>
              <a:t>10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ACF409A-BA24-404D-B976-A460FD0A0D3F}"/>
              </a:ext>
            </a:extLst>
          </p:cNvPr>
          <p:cNvSpPr>
            <a:spLocks noGrp="1"/>
          </p:cNvSpPr>
          <p:nvPr/>
        </p:nvSpPr>
        <p:spPr>
          <a:xfrm>
            <a:off x="609600" y="533400"/>
            <a:ext cx="10668000" cy="736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450" b="1">
                <a:solidFill>
                  <a:srgbClr val="173B5B"/>
                </a:solidFill>
              </a:defRPr>
            </a:pPr>
            <a:r>
              <a:rPr sz="3450" b="1">
                <a:solidFill>
                  <a:srgbClr val="173B5B"/>
                </a:solidFill>
              </a:rPr>
              <a:t>あざみ野住宅｜リノベーション前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E43601F-8F3D-47A4-B42F-4EECE8895628}"/>
              </a:ext>
            </a:extLst>
          </p:cNvPr>
          <p:cNvSpPr>
            <a:spLocks noGrp="1"/>
          </p:cNvSpPr>
          <p:nvPr/>
        </p:nvSpPr>
        <p:spPr>
          <a:xfrm>
            <a:off x="609600" y="1371600"/>
            <a:ext cx="838200" cy="63500"/>
          </a:xfrm>
          <a:prstGeom prst="rect">
            <a:avLst/>
          </a:prstGeom>
          <a:solidFill>
            <a:srgbClr val="67B7D1"/>
          </a:solidFill>
          <a:ln w="0">
            <a:noFill/>
            <a:prstDash val="solid"/>
          </a:ln>
        </p:spPr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8CA7AB5-9695-4BAB-9E2F-348E8779DCC5}"/>
              </a:ext>
            </a:extLst>
          </p:cNvPr>
          <p:cNvSpPr>
            <a:spLocks noGrp="1"/>
          </p:cNvSpPr>
          <p:nvPr/>
        </p:nvSpPr>
        <p:spPr>
          <a:xfrm>
            <a:off x="1619250" y="1155700"/>
            <a:ext cx="9525000" cy="355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0">
                <a:solidFill>
                  <a:srgbClr val="607786"/>
                </a:solidFill>
              </a:defRPr>
            </a:pPr>
            <a:r>
              <a:rPr sz="1425" b="0">
                <a:solidFill>
                  <a:srgbClr val="607786"/>
                </a:solidFill>
              </a:rPr>
              <a:t>既存の間取りと設備を確認し、住まい全体の再生計画を立てます</a:t>
            </a:r>
          </a:p>
        </p:txBody>
      </p:sp>
      <p:pic>
        <p:nvPicPr>
          <p:cNvPr id="33" name="図 24"/>
          <p:cNvPicPr>
            <a:picLocks noChangeAspect="1"/>
          </p:cNvPicPr>
          <p:nvPr/>
        </p:nvPicPr>
        <p:blipFill>
          <a:blip r:embed="rId3"/>
          <a:srcRect l="15483" r="15483"/>
          <a:stretch>
            <a:fillRect/>
          </a:stretch>
        </p:blipFill>
        <p:spPr>
          <a:xfrm>
            <a:off x="609600" y="1968500"/>
            <a:ext cx="4666346" cy="3802208"/>
          </a:xfrm>
          <a:prstGeom prst="roundRect">
            <a:avLst>
              <a:gd name="adj" fmla="val 2727"/>
            </a:avLst>
          </a:prstGeom>
        </p:spPr>
      </p:pic>
      <p:pic>
        <p:nvPicPr>
          <p:cNvPr id="35" name="図 26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659030" y="1968500"/>
            <a:ext cx="1979700" cy="3519466"/>
          </a:xfrm>
          <a:prstGeom prst="roundRect">
            <a:avLst>
              <a:gd name="adj" fmla="val 5063"/>
            </a:avLst>
          </a:prstGeom>
        </p:spPr>
      </p:pic>
      <p:pic>
        <p:nvPicPr>
          <p:cNvPr id="37" name="図 28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9537112" y="5683436"/>
            <a:ext cx="1740488" cy="2835045"/>
          </a:xfrm>
          <a:prstGeom prst="roundRect">
            <a:avLst>
              <a:gd name="adj" fmla="val 5063"/>
            </a:avLst>
          </a:prstGeom>
        </p:spPr>
      </p:pic>
      <p:pic>
        <p:nvPicPr>
          <p:cNvPr id="39" name="図 30"/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5243217" y="6357401"/>
            <a:ext cx="3830706" cy="2154771"/>
          </a:xfrm>
          <a:prstGeom prst="roundRect">
            <a:avLst>
              <a:gd name="adj" fmla="val 5063"/>
            </a:avLst>
          </a:prstGeom>
        </p:spPr>
      </p:pic>
      <p:pic>
        <p:nvPicPr>
          <p:cNvPr id="41" name="図 32"/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609600" y="5986608"/>
            <a:ext cx="4489893" cy="2525564"/>
          </a:xfrm>
          <a:prstGeom prst="roundRect">
            <a:avLst>
              <a:gd name="adj" fmla="val 5063"/>
            </a:avLst>
          </a:prstGeom>
        </p:spPr>
      </p:pic>
      <p:pic>
        <p:nvPicPr>
          <p:cNvPr id="43" name="図 34"/>
          <p:cNvPicPr>
            <a:picLocks noChangeAspect="1"/>
          </p:cNvPicPr>
          <p:nvPr/>
        </p:nvPicPr>
        <p:blipFill>
          <a:blip r:embed="rId8"/>
          <a:stretch/>
        </p:blipFill>
        <p:spPr>
          <a:xfrm>
            <a:off x="9846312" y="1968498"/>
            <a:ext cx="1979699" cy="3519463"/>
          </a:xfrm>
          <a:prstGeom prst="roundRect">
            <a:avLst>
              <a:gd name="adj" fmla="val 5063"/>
            </a:avLst>
          </a:prstGeom>
        </p:spPr>
      </p:pic>
      <p:pic>
        <p:nvPicPr>
          <p:cNvPr id="45" name="図 36"/>
          <p:cNvPicPr>
            <a:picLocks noChangeAspect="1"/>
          </p:cNvPicPr>
          <p:nvPr/>
        </p:nvPicPr>
        <p:blipFill>
          <a:blip r:embed="rId9"/>
          <a:stretch/>
        </p:blipFill>
        <p:spPr>
          <a:xfrm>
            <a:off x="5483528" y="1968498"/>
            <a:ext cx="1967920" cy="3498525"/>
          </a:xfrm>
          <a:prstGeom prst="roundRect">
            <a:avLst>
              <a:gd name="adj" fmla="val 5063"/>
            </a:avLst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9BC6C0B2-3F77-4A05-9CAE-A8B1D6AB08CA}"/>
              </a:ext>
            </a:extLst>
          </p:cNvPr>
          <p:cNvSpPr>
            <a:spLocks noGrp="1"/>
          </p:cNvSpPr>
          <p:nvPr/>
        </p:nvSpPr>
        <p:spPr>
          <a:xfrm>
            <a:off x="781050" y="2184400"/>
            <a:ext cx="1143000" cy="431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88" b="1">
                <a:solidFill>
                  <a:srgbClr val="FFFFFF"/>
                </a:solidFill>
              </a:defRPr>
            </a:pPr>
            <a:r>
              <a:rPr sz="1688" b="1">
                <a:solidFill>
                  <a:srgbClr val="FFFFFF"/>
                </a:solidFill>
              </a:rPr>
              <a:t>BEFORE</a:t>
            </a:r>
          </a:p>
        </p:txBody>
      </p:sp>
    </p:spTree>
    <p:extLst>
      <p:ext uri="{BB962C8B-B14F-4D97-AF65-F5344CB8AC3E}">
        <p14:creationId xmlns:p14="http://schemas.microsoft.com/office/powerpoint/2010/main" val="17510967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D071BB41-88EF-4065-A8A9-032AD26246C0}"/>
              </a:ext>
            </a:extLst>
          </p:cNvPr>
          <p:cNvSpPr>
            <a:spLocks noGrp="1"/>
          </p:cNvSpPr>
          <p:nvPr/>
        </p:nvSpPr>
        <p:spPr>
          <a:xfrm>
            <a:off x="609600" y="8636000"/>
            <a:ext cx="2857500" cy="25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88" b="0">
                <a:solidFill>
                  <a:srgbClr val="607786"/>
                </a:solidFill>
              </a:defRPr>
            </a:pPr>
            <a:r>
              <a:rPr sz="1088" b="0">
                <a:solidFill>
                  <a:srgbClr val="607786"/>
                </a:solidFill>
              </a:rPr>
              <a:t>株式会社ユニヴァーサル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DB64CF8-067D-4DAE-9FD9-5C91BB4D8D5A}"/>
              </a:ext>
            </a:extLst>
          </p:cNvPr>
          <p:cNvSpPr>
            <a:spLocks noGrp="1"/>
          </p:cNvSpPr>
          <p:nvPr/>
        </p:nvSpPr>
        <p:spPr>
          <a:xfrm>
            <a:off x="11144250" y="8636000"/>
            <a:ext cx="381000" cy="25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088" b="1">
                <a:solidFill>
                  <a:srgbClr val="607786"/>
                </a:solidFill>
              </a:defRPr>
            </a:pPr>
            <a:r>
              <a:rPr sz="1088" b="1">
                <a:solidFill>
                  <a:srgbClr val="607786"/>
                </a:solidFill>
              </a:rPr>
              <a:t>11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F59BBA5-C98D-4279-BBEC-447E317992D6}"/>
              </a:ext>
            </a:extLst>
          </p:cNvPr>
          <p:cNvSpPr>
            <a:spLocks noGrp="1"/>
          </p:cNvSpPr>
          <p:nvPr/>
        </p:nvSpPr>
        <p:spPr>
          <a:xfrm>
            <a:off x="609600" y="533400"/>
            <a:ext cx="10668000" cy="736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450" b="1">
                <a:solidFill>
                  <a:srgbClr val="173B5B"/>
                </a:solidFill>
              </a:defRPr>
            </a:pPr>
            <a:r>
              <a:rPr sz="3450" b="1">
                <a:solidFill>
                  <a:srgbClr val="173B5B"/>
                </a:solidFill>
              </a:rPr>
              <a:t>あざみ野住宅｜リノベーション後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2E475665-A2A2-46E3-B222-AE0356881C34}"/>
              </a:ext>
            </a:extLst>
          </p:cNvPr>
          <p:cNvSpPr>
            <a:spLocks noGrp="1"/>
          </p:cNvSpPr>
          <p:nvPr/>
        </p:nvSpPr>
        <p:spPr>
          <a:xfrm>
            <a:off x="609600" y="1371600"/>
            <a:ext cx="838200" cy="63500"/>
          </a:xfrm>
          <a:prstGeom prst="rect">
            <a:avLst/>
          </a:prstGeom>
          <a:solidFill>
            <a:srgbClr val="67B7D1"/>
          </a:solidFill>
          <a:ln w="0">
            <a:noFill/>
            <a:prstDash val="solid"/>
          </a:ln>
        </p:spPr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1C2FDA4-B340-4D75-8CBD-55794E43740A}"/>
              </a:ext>
            </a:extLst>
          </p:cNvPr>
          <p:cNvSpPr>
            <a:spLocks noGrp="1"/>
          </p:cNvSpPr>
          <p:nvPr/>
        </p:nvSpPr>
        <p:spPr>
          <a:xfrm>
            <a:off x="1619250" y="1155700"/>
            <a:ext cx="9525000" cy="355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0">
                <a:solidFill>
                  <a:srgbClr val="607786"/>
                </a:solidFill>
              </a:defRPr>
            </a:pPr>
            <a:r>
              <a:rPr sz="1425" b="0">
                <a:solidFill>
                  <a:srgbClr val="607786"/>
                </a:solidFill>
              </a:rPr>
              <a:t>水まわり・内装・間取りを整え、新しい暮らしに合う住まいへ</a:t>
            </a:r>
          </a:p>
        </p:txBody>
      </p:sp>
      <p:pic>
        <p:nvPicPr>
          <p:cNvPr id="28" name="図 19"/>
          <p:cNvPicPr>
            <a:picLocks noChangeAspect="1"/>
          </p:cNvPicPr>
          <p:nvPr/>
        </p:nvPicPr>
        <p:blipFill>
          <a:blip r:embed="rId3"/>
          <a:srcRect l="3977" r="3977"/>
          <a:stretch>
            <a:fillRect/>
          </a:stretch>
        </p:blipFill>
        <p:spPr>
          <a:xfrm>
            <a:off x="145774" y="1676952"/>
            <a:ext cx="4002157" cy="3261017"/>
          </a:xfrm>
          <a:prstGeom prst="roundRect">
            <a:avLst>
              <a:gd name="adj" fmla="val 2727"/>
            </a:avLst>
          </a:prstGeom>
        </p:spPr>
      </p:pic>
      <p:pic>
        <p:nvPicPr>
          <p:cNvPr id="29" name="図 20"/>
          <p:cNvPicPr>
            <a:picLocks noChangeAspect="1"/>
          </p:cNvPicPr>
          <p:nvPr/>
        </p:nvPicPr>
        <p:blipFill>
          <a:blip r:embed="rId4"/>
          <a:srcRect l="18902" r="18902"/>
          <a:stretch>
            <a:fillRect/>
          </a:stretch>
        </p:blipFill>
        <p:spPr>
          <a:xfrm>
            <a:off x="127256" y="5064081"/>
            <a:ext cx="2857500" cy="3445807"/>
          </a:xfrm>
          <a:prstGeom prst="roundRect">
            <a:avLst>
              <a:gd name="adj" fmla="val 7059"/>
            </a:avLst>
          </a:prstGeom>
        </p:spPr>
      </p:pic>
      <p:pic>
        <p:nvPicPr>
          <p:cNvPr id="30" name="図 21"/>
          <p:cNvPicPr>
            <a:picLocks noChangeAspect="1"/>
          </p:cNvPicPr>
          <p:nvPr/>
        </p:nvPicPr>
        <p:blipFill>
          <a:blip r:embed="rId5"/>
          <a:srcRect l="18902" r="18902"/>
          <a:stretch>
            <a:fillRect/>
          </a:stretch>
        </p:blipFill>
        <p:spPr>
          <a:xfrm>
            <a:off x="9140529" y="4998277"/>
            <a:ext cx="2912067" cy="3511611"/>
          </a:xfrm>
          <a:prstGeom prst="roundRect">
            <a:avLst>
              <a:gd name="adj" fmla="val 7059"/>
            </a:avLst>
          </a:prstGeom>
        </p:spPr>
      </p:pic>
      <p:pic>
        <p:nvPicPr>
          <p:cNvPr id="33" name="図 24"/>
          <p:cNvPicPr>
            <a:picLocks noChangeAspect="1"/>
          </p:cNvPicPr>
          <p:nvPr/>
        </p:nvPicPr>
        <p:blipFill>
          <a:blip r:embed="rId6"/>
          <a:srcRect l="18902" r="18902"/>
          <a:stretch>
            <a:fillRect/>
          </a:stretch>
        </p:blipFill>
        <p:spPr>
          <a:xfrm>
            <a:off x="6158416" y="5064081"/>
            <a:ext cx="2857498" cy="3445807"/>
          </a:xfrm>
          <a:prstGeom prst="roundRect">
            <a:avLst>
              <a:gd name="adj" fmla="val 7059"/>
            </a:avLst>
          </a:prstGeom>
        </p:spPr>
      </p:pic>
      <p:pic>
        <p:nvPicPr>
          <p:cNvPr id="34" name="図 25"/>
          <p:cNvPicPr>
            <a:picLocks noChangeAspect="1"/>
          </p:cNvPicPr>
          <p:nvPr/>
        </p:nvPicPr>
        <p:blipFill>
          <a:blip r:embed="rId7"/>
          <a:srcRect l="18902" r="18902"/>
          <a:stretch>
            <a:fillRect/>
          </a:stretch>
        </p:blipFill>
        <p:spPr>
          <a:xfrm>
            <a:off x="3176301" y="5076960"/>
            <a:ext cx="2857500" cy="3445809"/>
          </a:xfrm>
          <a:prstGeom prst="roundRect">
            <a:avLst>
              <a:gd name="adj" fmla="val 7059"/>
            </a:avLst>
          </a:prstGeom>
        </p:spPr>
      </p:pic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B43AEE38-5BCF-41AF-B948-9783995C023B}"/>
              </a:ext>
            </a:extLst>
          </p:cNvPr>
          <p:cNvSpPr>
            <a:spLocks noGrp="1"/>
          </p:cNvSpPr>
          <p:nvPr/>
        </p:nvSpPr>
        <p:spPr>
          <a:xfrm>
            <a:off x="250963" y="1945863"/>
            <a:ext cx="1123950" cy="431800"/>
          </a:xfrm>
          <a:prstGeom prst="roundRect">
            <a:avLst>
              <a:gd name="adj" fmla="val 35294"/>
            </a:avLst>
          </a:prstGeom>
          <a:solidFill>
            <a:srgbClr val="E58A3A"/>
          </a:solidFill>
          <a:ln w="0">
            <a:noFill/>
            <a:prstDash val="solid"/>
          </a:ln>
        </p:spPr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8951300-02B2-42B4-BFE7-4975314E1A55}"/>
              </a:ext>
            </a:extLst>
          </p:cNvPr>
          <p:cNvSpPr>
            <a:spLocks noGrp="1"/>
          </p:cNvSpPr>
          <p:nvPr/>
        </p:nvSpPr>
        <p:spPr>
          <a:xfrm>
            <a:off x="250963" y="1919358"/>
            <a:ext cx="1123950" cy="431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88" b="1">
                <a:solidFill>
                  <a:srgbClr val="FFFFFF"/>
                </a:solidFill>
              </a:defRPr>
            </a:pPr>
            <a:r>
              <a:rPr sz="1688" b="1" dirty="0">
                <a:solidFill>
                  <a:srgbClr val="FFFFFF"/>
                </a:solidFill>
              </a:rPr>
              <a:t>AFTER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E47D09D7-7889-C7C4-2C62-745EE44D7C2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6758" y="1778551"/>
            <a:ext cx="3724598" cy="2793449"/>
          </a:xfrm>
          <a:prstGeom prst="roundRect">
            <a:avLst>
              <a:gd name="adj" fmla="val 5815"/>
            </a:avLst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17A36DC-E379-DF7B-C402-27C103BB8F9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54" r="4003"/>
          <a:stretch>
            <a:fillRect/>
          </a:stretch>
        </p:blipFill>
        <p:spPr>
          <a:xfrm>
            <a:off x="4571169" y="1676952"/>
            <a:ext cx="3210761" cy="3261016"/>
          </a:xfrm>
          <a:prstGeom prst="roundRect">
            <a:avLst>
              <a:gd name="adj" fmla="val 3682"/>
            </a:avLst>
          </a:prstGeom>
        </p:spPr>
      </p:pic>
    </p:spTree>
    <p:extLst>
      <p:ext uri="{BB962C8B-B14F-4D97-AF65-F5344CB8AC3E}">
        <p14:creationId xmlns:p14="http://schemas.microsoft.com/office/powerpoint/2010/main" val="18262460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83641C70-157E-46FA-B88D-4FB01910478B}"/>
              </a:ext>
            </a:extLst>
          </p:cNvPr>
          <p:cNvSpPr>
            <a:spLocks noGrp="1"/>
          </p:cNvSpPr>
          <p:nvPr/>
        </p:nvSpPr>
        <p:spPr>
          <a:xfrm>
            <a:off x="609600" y="8636000"/>
            <a:ext cx="2857500" cy="25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88" b="0">
                <a:solidFill>
                  <a:srgbClr val="607786"/>
                </a:solidFill>
              </a:defRPr>
            </a:pPr>
            <a:r>
              <a:rPr sz="1088" b="0">
                <a:solidFill>
                  <a:srgbClr val="607786"/>
                </a:solidFill>
              </a:rPr>
              <a:t>株式会社ユニヴァーサル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9B55827C-4A73-4D63-AF1E-D2A381DF47EA}"/>
              </a:ext>
            </a:extLst>
          </p:cNvPr>
          <p:cNvSpPr>
            <a:spLocks noGrp="1"/>
          </p:cNvSpPr>
          <p:nvPr/>
        </p:nvSpPr>
        <p:spPr>
          <a:xfrm>
            <a:off x="11144250" y="8636000"/>
            <a:ext cx="381000" cy="25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088" b="1">
                <a:solidFill>
                  <a:srgbClr val="607786"/>
                </a:solidFill>
              </a:defRPr>
            </a:pPr>
            <a:r>
              <a:rPr sz="1088" b="1">
                <a:solidFill>
                  <a:srgbClr val="607786"/>
                </a:solidFill>
              </a:rPr>
              <a:t>12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63B2401-45AF-4C6A-9CDA-E3B8756D1494}"/>
              </a:ext>
            </a:extLst>
          </p:cNvPr>
          <p:cNvSpPr>
            <a:spLocks noGrp="1"/>
          </p:cNvSpPr>
          <p:nvPr/>
        </p:nvSpPr>
        <p:spPr>
          <a:xfrm>
            <a:off x="609600" y="533400"/>
            <a:ext cx="10668000" cy="736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450" b="1">
                <a:solidFill>
                  <a:srgbClr val="173B5B"/>
                </a:solidFill>
              </a:defRPr>
            </a:pPr>
            <a:r>
              <a:rPr sz="3450" b="1">
                <a:solidFill>
                  <a:srgbClr val="173B5B"/>
                </a:solidFill>
              </a:rPr>
              <a:t>これまでに販売してきた物件の一部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C1CDA67A-3425-434C-BA09-EDAAE3C8665F}"/>
              </a:ext>
            </a:extLst>
          </p:cNvPr>
          <p:cNvSpPr>
            <a:spLocks noGrp="1"/>
          </p:cNvSpPr>
          <p:nvPr/>
        </p:nvSpPr>
        <p:spPr>
          <a:xfrm>
            <a:off x="609600" y="1371600"/>
            <a:ext cx="838200" cy="63500"/>
          </a:xfrm>
          <a:prstGeom prst="rect">
            <a:avLst/>
          </a:prstGeom>
          <a:solidFill>
            <a:srgbClr val="67B7D1"/>
          </a:solidFill>
          <a:ln w="0">
            <a:noFill/>
            <a:prstDash val="solid"/>
          </a:ln>
        </p:spPr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FE9C210-273B-47D4-90D2-1F34DDE47533}"/>
              </a:ext>
            </a:extLst>
          </p:cNvPr>
          <p:cNvSpPr>
            <a:spLocks noGrp="1"/>
          </p:cNvSpPr>
          <p:nvPr/>
        </p:nvSpPr>
        <p:spPr>
          <a:xfrm>
            <a:off x="1619250" y="1155700"/>
            <a:ext cx="9525000" cy="355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0">
                <a:solidFill>
                  <a:srgbClr val="607786"/>
                </a:solidFill>
              </a:defRPr>
            </a:pPr>
            <a:r>
              <a:rPr sz="1425" b="0">
                <a:solidFill>
                  <a:srgbClr val="607786"/>
                </a:solidFill>
              </a:rPr>
              <a:t>土地・マンション・住宅系物件まで、幅広く取り扱っています</a:t>
            </a: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F550D8DC-CFD1-4E69-A002-FF378D376DAE}"/>
              </a:ext>
            </a:extLst>
          </p:cNvPr>
          <p:cNvSpPr>
            <a:spLocks noGrp="1"/>
          </p:cNvSpPr>
          <p:nvPr/>
        </p:nvSpPr>
        <p:spPr>
          <a:xfrm>
            <a:off x="609600" y="2032000"/>
            <a:ext cx="3333750" cy="241300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9525">
            <a:solidFill>
              <a:srgbClr val="B8DCEB"/>
            </a:solidFill>
            <a:prstDash val="solid"/>
          </a:ln>
        </p:spPr>
      </p:sp>
      <p:pic>
        <p:nvPicPr>
          <p:cNvPr id="38" name="図 30"/>
          <p:cNvPicPr>
            <a:picLocks noChangeAspect="1"/>
          </p:cNvPicPr>
          <p:nvPr/>
        </p:nvPicPr>
        <p:blipFill>
          <a:blip r:embed="rId3"/>
          <a:srcRect t="22451" b="22451"/>
          <a:stretch>
            <a:fillRect/>
          </a:stretch>
        </p:blipFill>
        <p:spPr>
          <a:xfrm>
            <a:off x="685800" y="2133600"/>
            <a:ext cx="3181350" cy="1238250"/>
          </a:xfrm>
          <a:prstGeom prst="roundRect">
            <a:avLst>
              <a:gd name="adj" fmla="val 6154"/>
            </a:avLst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F6C9234-386E-4D84-A5EB-4FC5D2E5CD75}"/>
              </a:ext>
            </a:extLst>
          </p:cNvPr>
          <p:cNvSpPr>
            <a:spLocks noGrp="1"/>
          </p:cNvSpPr>
          <p:nvPr/>
        </p:nvSpPr>
        <p:spPr>
          <a:xfrm>
            <a:off x="742950" y="3848100"/>
            <a:ext cx="30670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88" b="1">
                <a:solidFill>
                  <a:srgbClr val="173B5B"/>
                </a:solidFill>
              </a:defRPr>
            </a:pPr>
            <a:r>
              <a:rPr sz="2400" b="1" dirty="0" err="1">
                <a:solidFill>
                  <a:srgbClr val="173B5B"/>
                </a:solidFill>
              </a:rPr>
              <a:t>藤沢市辻堂西海岸</a:t>
            </a:r>
            <a:endParaRPr sz="2400" b="1" dirty="0">
              <a:solidFill>
                <a:srgbClr val="173B5B"/>
              </a:solidFill>
            </a:endParaRP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6C696435-F7C0-4BDE-BA02-C982319BC0BC}"/>
              </a:ext>
            </a:extLst>
          </p:cNvPr>
          <p:cNvSpPr>
            <a:spLocks noGrp="1"/>
          </p:cNvSpPr>
          <p:nvPr/>
        </p:nvSpPr>
        <p:spPr>
          <a:xfrm>
            <a:off x="4229100" y="2032000"/>
            <a:ext cx="3333750" cy="241300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9525">
            <a:solidFill>
              <a:srgbClr val="B8DCEB"/>
            </a:solidFill>
            <a:prstDash val="solid"/>
          </a:ln>
        </p:spPr>
      </p:sp>
      <p:pic>
        <p:nvPicPr>
          <p:cNvPr id="41" name="図 33"/>
          <p:cNvPicPr>
            <a:picLocks noChangeAspect="1"/>
          </p:cNvPicPr>
          <p:nvPr/>
        </p:nvPicPr>
        <p:blipFill>
          <a:blip r:embed="rId4"/>
          <a:srcRect t="22451" b="22451"/>
          <a:stretch>
            <a:fillRect/>
          </a:stretch>
        </p:blipFill>
        <p:spPr>
          <a:xfrm>
            <a:off x="4305300" y="2133600"/>
            <a:ext cx="3181350" cy="1238250"/>
          </a:xfrm>
          <a:prstGeom prst="roundRect">
            <a:avLst>
              <a:gd name="adj" fmla="val 6154"/>
            </a:avLst>
          </a:prstGeom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4D325FBC-A680-4E34-8EFF-2FF1E7323022}"/>
              </a:ext>
            </a:extLst>
          </p:cNvPr>
          <p:cNvSpPr>
            <a:spLocks noGrp="1"/>
          </p:cNvSpPr>
          <p:nvPr/>
        </p:nvSpPr>
        <p:spPr>
          <a:xfrm>
            <a:off x="4362450" y="3848100"/>
            <a:ext cx="30670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88" b="1">
                <a:solidFill>
                  <a:srgbClr val="173B5B"/>
                </a:solidFill>
              </a:defRPr>
            </a:pPr>
            <a:r>
              <a:rPr sz="2400" b="1">
                <a:solidFill>
                  <a:srgbClr val="173B5B"/>
                </a:solidFill>
              </a:rPr>
              <a:t>茅ヶ崎市平和町</a:t>
            </a:r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846B1D3B-E09E-4AD0-99EE-B907050EEF2B}"/>
              </a:ext>
            </a:extLst>
          </p:cNvPr>
          <p:cNvSpPr>
            <a:spLocks noGrp="1"/>
          </p:cNvSpPr>
          <p:nvPr/>
        </p:nvSpPr>
        <p:spPr>
          <a:xfrm>
            <a:off x="7848600" y="2032000"/>
            <a:ext cx="3333750" cy="241300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9525">
            <a:solidFill>
              <a:srgbClr val="B8DCEB"/>
            </a:solidFill>
            <a:prstDash val="solid"/>
          </a:ln>
        </p:spPr>
      </p:sp>
      <p:pic>
        <p:nvPicPr>
          <p:cNvPr id="44" name="図 36"/>
          <p:cNvPicPr>
            <a:picLocks noChangeAspect="1"/>
          </p:cNvPicPr>
          <p:nvPr/>
        </p:nvPicPr>
        <p:blipFill>
          <a:blip r:embed="rId5"/>
          <a:srcRect t="22451" b="22451"/>
          <a:stretch>
            <a:fillRect/>
          </a:stretch>
        </p:blipFill>
        <p:spPr>
          <a:xfrm>
            <a:off x="7924800" y="2133600"/>
            <a:ext cx="3181350" cy="1238250"/>
          </a:xfrm>
          <a:prstGeom prst="roundRect">
            <a:avLst>
              <a:gd name="adj" fmla="val 6154"/>
            </a:avLst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56F0583A-4EA7-413C-B387-58B40D3B038E}"/>
              </a:ext>
            </a:extLst>
          </p:cNvPr>
          <p:cNvSpPr>
            <a:spLocks noGrp="1"/>
          </p:cNvSpPr>
          <p:nvPr/>
        </p:nvSpPr>
        <p:spPr>
          <a:xfrm>
            <a:off x="7981950" y="3848100"/>
            <a:ext cx="30670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88" b="1">
                <a:solidFill>
                  <a:srgbClr val="173B5B"/>
                </a:solidFill>
              </a:defRPr>
            </a:pPr>
            <a:r>
              <a:rPr sz="2400" b="1">
                <a:solidFill>
                  <a:srgbClr val="173B5B"/>
                </a:solidFill>
              </a:rPr>
              <a:t>茅ヶ崎市東海岸南</a:t>
            </a: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BEFD85FF-D85B-461E-AFE5-E23B13BAD72E}"/>
              </a:ext>
            </a:extLst>
          </p:cNvPr>
          <p:cNvSpPr>
            <a:spLocks noGrp="1"/>
          </p:cNvSpPr>
          <p:nvPr/>
        </p:nvSpPr>
        <p:spPr>
          <a:xfrm>
            <a:off x="609600" y="5143500"/>
            <a:ext cx="3333750" cy="241300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9525">
            <a:solidFill>
              <a:srgbClr val="B8DCEB"/>
            </a:solidFill>
            <a:prstDash val="solid"/>
          </a:ln>
        </p:spPr>
      </p:sp>
      <p:pic>
        <p:nvPicPr>
          <p:cNvPr id="47" name="図 39"/>
          <p:cNvPicPr>
            <a:picLocks noChangeAspect="1"/>
          </p:cNvPicPr>
          <p:nvPr/>
        </p:nvPicPr>
        <p:blipFill>
          <a:blip r:embed="rId6"/>
          <a:srcRect t="22451" b="22451"/>
          <a:stretch>
            <a:fillRect/>
          </a:stretch>
        </p:blipFill>
        <p:spPr>
          <a:xfrm>
            <a:off x="685800" y="5245100"/>
            <a:ext cx="3181350" cy="1238250"/>
          </a:xfrm>
          <a:prstGeom prst="roundRect">
            <a:avLst>
              <a:gd name="adj" fmla="val 6154"/>
            </a:avLst>
          </a:prstGeom>
        </p:spPr>
      </p:pic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AD85B0E-85C2-4D88-9EA7-E338574D770C}"/>
              </a:ext>
            </a:extLst>
          </p:cNvPr>
          <p:cNvSpPr>
            <a:spLocks noGrp="1"/>
          </p:cNvSpPr>
          <p:nvPr/>
        </p:nvSpPr>
        <p:spPr>
          <a:xfrm>
            <a:off x="742950" y="6959600"/>
            <a:ext cx="30670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88" b="1">
                <a:solidFill>
                  <a:srgbClr val="173B5B"/>
                </a:solidFill>
              </a:defRPr>
            </a:pPr>
            <a:r>
              <a:rPr sz="2400" b="1">
                <a:solidFill>
                  <a:srgbClr val="173B5B"/>
                </a:solidFill>
              </a:rPr>
              <a:t>フィエスタ仲六郷</a:t>
            </a:r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11B93DAE-5A44-4EA0-B5AE-18967F13D8C0}"/>
              </a:ext>
            </a:extLst>
          </p:cNvPr>
          <p:cNvSpPr>
            <a:spLocks noGrp="1"/>
          </p:cNvSpPr>
          <p:nvPr/>
        </p:nvSpPr>
        <p:spPr>
          <a:xfrm>
            <a:off x="4229100" y="5143500"/>
            <a:ext cx="3333750" cy="241300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9525">
            <a:solidFill>
              <a:srgbClr val="B8DCEB"/>
            </a:solidFill>
            <a:prstDash val="solid"/>
          </a:ln>
        </p:spPr>
      </p:sp>
      <p:pic>
        <p:nvPicPr>
          <p:cNvPr id="50" name="図 42"/>
          <p:cNvPicPr>
            <a:picLocks noChangeAspect="1"/>
          </p:cNvPicPr>
          <p:nvPr/>
        </p:nvPicPr>
        <p:blipFill>
          <a:blip r:embed="rId7"/>
          <a:srcRect t="20710" b="20710"/>
          <a:stretch>
            <a:fillRect/>
          </a:stretch>
        </p:blipFill>
        <p:spPr>
          <a:xfrm>
            <a:off x="4305300" y="5245100"/>
            <a:ext cx="3181350" cy="1238250"/>
          </a:xfrm>
          <a:prstGeom prst="roundRect">
            <a:avLst>
              <a:gd name="adj" fmla="val 6154"/>
            </a:avLst>
          </a:prstGeom>
        </p:spPr>
      </p:pic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A59BB112-7B5E-43DF-B567-1B8A31332130}"/>
              </a:ext>
            </a:extLst>
          </p:cNvPr>
          <p:cNvSpPr>
            <a:spLocks noGrp="1"/>
          </p:cNvSpPr>
          <p:nvPr/>
        </p:nvSpPr>
        <p:spPr>
          <a:xfrm>
            <a:off x="4362450" y="6959600"/>
            <a:ext cx="30670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88" b="1">
                <a:solidFill>
                  <a:srgbClr val="173B5B"/>
                </a:solidFill>
              </a:defRPr>
            </a:pPr>
            <a:r>
              <a:rPr lang="ja-JP" altLang="en-US" sz="2400" b="1" dirty="0">
                <a:solidFill>
                  <a:srgbClr val="173B5B"/>
                </a:solidFill>
              </a:rPr>
              <a:t>立場アパート</a:t>
            </a:r>
            <a:endParaRPr sz="2400" b="1" dirty="0">
              <a:solidFill>
                <a:srgbClr val="173B5B"/>
              </a:solidFill>
            </a:endParaRPr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A3E73B28-42E3-4F6A-A4F6-8F6F186E0B6E}"/>
              </a:ext>
            </a:extLst>
          </p:cNvPr>
          <p:cNvSpPr>
            <a:spLocks noGrp="1"/>
          </p:cNvSpPr>
          <p:nvPr/>
        </p:nvSpPr>
        <p:spPr>
          <a:xfrm>
            <a:off x="7848600" y="5143500"/>
            <a:ext cx="3333750" cy="241300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9525">
            <a:solidFill>
              <a:srgbClr val="B8DCEB"/>
            </a:solidFill>
            <a:prstDash val="solid"/>
          </a:ln>
        </p:spPr>
      </p:sp>
      <p:pic>
        <p:nvPicPr>
          <p:cNvPr id="53" name="図 45"/>
          <p:cNvPicPr>
            <a:picLocks noChangeAspect="1"/>
          </p:cNvPicPr>
          <p:nvPr/>
        </p:nvPicPr>
        <p:blipFill>
          <a:blip r:embed="rId8"/>
          <a:srcRect t="22451" b="22451"/>
          <a:stretch>
            <a:fillRect/>
          </a:stretch>
        </p:blipFill>
        <p:spPr>
          <a:xfrm>
            <a:off x="7924800" y="5245100"/>
            <a:ext cx="3181350" cy="1238250"/>
          </a:xfrm>
          <a:prstGeom prst="roundRect">
            <a:avLst>
              <a:gd name="adj" fmla="val 6154"/>
            </a:avLst>
          </a:prstGeom>
        </p:spPr>
      </p:pic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CCE0D1A0-9D89-4035-B036-F14E59AC325F}"/>
              </a:ext>
            </a:extLst>
          </p:cNvPr>
          <p:cNvSpPr>
            <a:spLocks noGrp="1"/>
          </p:cNvSpPr>
          <p:nvPr/>
        </p:nvSpPr>
        <p:spPr>
          <a:xfrm>
            <a:off x="7875934" y="6959600"/>
            <a:ext cx="32956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88" b="1">
                <a:solidFill>
                  <a:srgbClr val="173B5B"/>
                </a:solidFill>
              </a:defRPr>
            </a:pPr>
            <a:r>
              <a:rPr sz="2400" b="1" dirty="0" err="1">
                <a:solidFill>
                  <a:srgbClr val="173B5B"/>
                </a:solidFill>
              </a:rPr>
              <a:t>ハイネスアミティ鶴間</a:t>
            </a:r>
            <a:endParaRPr sz="2400" b="1" dirty="0">
              <a:solidFill>
                <a:srgbClr val="173B5B"/>
              </a:solidFill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AF4F6732-DA5E-4D3A-926B-CEB7E83887BC}"/>
              </a:ext>
            </a:extLst>
          </p:cNvPr>
          <p:cNvSpPr>
            <a:spLocks noGrp="1"/>
          </p:cNvSpPr>
          <p:nvPr/>
        </p:nvSpPr>
        <p:spPr>
          <a:xfrm>
            <a:off x="8858250" y="7874000"/>
            <a:ext cx="2381250" cy="330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163" b="0">
                <a:solidFill>
                  <a:srgbClr val="607786"/>
                </a:solidFill>
              </a:defRPr>
            </a:pPr>
            <a:r>
              <a:rPr sz="1163" b="0">
                <a:solidFill>
                  <a:srgbClr val="607786"/>
                </a:solidFill>
              </a:rPr>
              <a:t>※掲載は販売実績の一例です。</a:t>
            </a:r>
          </a:p>
        </p:txBody>
      </p:sp>
    </p:spTree>
    <p:extLst>
      <p:ext uri="{BB962C8B-B14F-4D97-AF65-F5344CB8AC3E}">
        <p14:creationId xmlns:p14="http://schemas.microsoft.com/office/powerpoint/2010/main" val="282874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65CE3A8-43A9-46CC-9720-0708D27E9FB4}"/>
              </a:ext>
            </a:extLst>
          </p:cNvPr>
          <p:cNvSpPr>
            <a:spLocks noGrp="1"/>
          </p:cNvSpPr>
          <p:nvPr/>
        </p:nvSpPr>
        <p:spPr>
          <a:xfrm>
            <a:off x="609600" y="8636000"/>
            <a:ext cx="2857500" cy="25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88" b="0">
                <a:solidFill>
                  <a:srgbClr val="607786"/>
                </a:solidFill>
              </a:defRPr>
            </a:pPr>
            <a:r>
              <a:rPr sz="1088" b="0">
                <a:solidFill>
                  <a:srgbClr val="607786"/>
                </a:solidFill>
              </a:rPr>
              <a:t>株式会社ユニヴァーサル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B8334B7-AF57-48E9-84F3-13527405D142}"/>
              </a:ext>
            </a:extLst>
          </p:cNvPr>
          <p:cNvSpPr>
            <a:spLocks noGrp="1"/>
          </p:cNvSpPr>
          <p:nvPr/>
        </p:nvSpPr>
        <p:spPr>
          <a:xfrm>
            <a:off x="11144250" y="8636000"/>
            <a:ext cx="381000" cy="25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088" b="1">
                <a:solidFill>
                  <a:srgbClr val="607786"/>
                </a:solidFill>
              </a:defRPr>
            </a:pPr>
            <a:r>
              <a:rPr sz="1088" b="1">
                <a:solidFill>
                  <a:srgbClr val="607786"/>
                </a:solidFill>
              </a:rPr>
              <a:t>13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3755F12-55ED-4FB6-ABD1-99A2921D7BF2}"/>
              </a:ext>
            </a:extLst>
          </p:cNvPr>
          <p:cNvSpPr>
            <a:spLocks noGrp="1"/>
          </p:cNvSpPr>
          <p:nvPr/>
        </p:nvSpPr>
        <p:spPr>
          <a:xfrm>
            <a:off x="609600" y="533400"/>
            <a:ext cx="10668000" cy="736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450" b="1">
                <a:solidFill>
                  <a:srgbClr val="173B5B"/>
                </a:solidFill>
              </a:defRPr>
            </a:pPr>
            <a:r>
              <a:rPr sz="3450" b="1">
                <a:solidFill>
                  <a:srgbClr val="173B5B"/>
                </a:solidFill>
              </a:rPr>
              <a:t>現在販売中｜サングレイス油壷ケープヒルズ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25745AD-05D7-4F9F-9944-3A332EF3A65B}"/>
              </a:ext>
            </a:extLst>
          </p:cNvPr>
          <p:cNvSpPr>
            <a:spLocks noGrp="1"/>
          </p:cNvSpPr>
          <p:nvPr/>
        </p:nvSpPr>
        <p:spPr>
          <a:xfrm>
            <a:off x="609600" y="1371600"/>
            <a:ext cx="838200" cy="63500"/>
          </a:xfrm>
          <a:prstGeom prst="rect">
            <a:avLst/>
          </a:prstGeom>
          <a:solidFill>
            <a:srgbClr val="67B7D1"/>
          </a:solidFill>
          <a:ln w="0">
            <a:noFill/>
            <a:prstDash val="solid"/>
          </a:ln>
        </p:spPr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1E1DFC3-0F03-4068-A82D-3FDE5AB85269}"/>
              </a:ext>
            </a:extLst>
          </p:cNvPr>
          <p:cNvSpPr>
            <a:spLocks noGrp="1"/>
          </p:cNvSpPr>
          <p:nvPr/>
        </p:nvSpPr>
        <p:spPr>
          <a:xfrm>
            <a:off x="1619250" y="1155700"/>
            <a:ext cx="9525000" cy="355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0">
                <a:solidFill>
                  <a:srgbClr val="607786"/>
                </a:solidFill>
              </a:defRPr>
            </a:pPr>
            <a:r>
              <a:rPr sz="1425" b="0">
                <a:solidFill>
                  <a:srgbClr val="607786"/>
                </a:solidFill>
              </a:rPr>
              <a:t>三浦の海を望む、穏やかな時間が流れる住まい</a:t>
            </a:r>
          </a:p>
        </p:txBody>
      </p:sp>
      <p:pic>
        <p:nvPicPr>
          <p:cNvPr id="25" name="図 18"/>
          <p:cNvPicPr>
            <a:picLocks noChangeAspect="1"/>
          </p:cNvPicPr>
          <p:nvPr/>
        </p:nvPicPr>
        <p:blipFill>
          <a:blip r:embed="rId3"/>
          <a:srcRect t="8161" b="8161"/>
          <a:stretch>
            <a:fillRect/>
          </a:stretch>
        </p:blipFill>
        <p:spPr>
          <a:xfrm>
            <a:off x="609600" y="1905000"/>
            <a:ext cx="6905625" cy="4333875"/>
          </a:xfrm>
          <a:prstGeom prst="roundRect">
            <a:avLst>
              <a:gd name="adj" fmla="val 2637"/>
            </a:avLst>
          </a:prstGeom>
        </p:spPr>
      </p:pic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30D11AF0-6A15-4E28-9098-3143BB67B0AD}"/>
              </a:ext>
            </a:extLst>
          </p:cNvPr>
          <p:cNvSpPr>
            <a:spLocks noGrp="1"/>
          </p:cNvSpPr>
          <p:nvPr/>
        </p:nvSpPr>
        <p:spPr>
          <a:xfrm>
            <a:off x="781050" y="2159000"/>
            <a:ext cx="1428750" cy="482600"/>
          </a:xfrm>
          <a:prstGeom prst="roundRect">
            <a:avLst>
              <a:gd name="adj" fmla="val 31579"/>
            </a:avLst>
          </a:prstGeom>
          <a:solidFill>
            <a:srgbClr val="E58A3A"/>
          </a:solidFill>
          <a:ln w="0">
            <a:noFill/>
            <a:prstDash val="solid"/>
          </a:ln>
        </p:spPr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83A2598-F1F5-421D-849B-38F299AF43BD}"/>
              </a:ext>
            </a:extLst>
          </p:cNvPr>
          <p:cNvSpPr>
            <a:spLocks noGrp="1"/>
          </p:cNvSpPr>
          <p:nvPr/>
        </p:nvSpPr>
        <p:spPr>
          <a:xfrm>
            <a:off x="781050" y="2159000"/>
            <a:ext cx="1428750" cy="482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OCEAN VIEW</a:t>
            </a:r>
          </a:p>
        </p:txBody>
      </p:sp>
      <p:pic>
        <p:nvPicPr>
          <p:cNvPr id="28" name="図 21"/>
          <p:cNvPicPr>
            <a:picLocks noChangeAspect="1"/>
          </p:cNvPicPr>
          <p:nvPr/>
        </p:nvPicPr>
        <p:blipFill>
          <a:blip r:embed="rId4"/>
          <a:srcRect l="17073" r="17073"/>
          <a:stretch>
            <a:fillRect/>
          </a:stretch>
        </p:blipFill>
        <p:spPr>
          <a:xfrm>
            <a:off x="7762874" y="1904999"/>
            <a:ext cx="3819526" cy="4350015"/>
          </a:xfrm>
          <a:prstGeom prst="roundRect">
            <a:avLst>
              <a:gd name="adj" fmla="val 6667"/>
            </a:avLst>
          </a:prstGeom>
        </p:spPr>
      </p:pic>
      <p:pic>
        <p:nvPicPr>
          <p:cNvPr id="29" name="図 22"/>
          <p:cNvPicPr>
            <a:picLocks noChangeAspect="1"/>
          </p:cNvPicPr>
          <p:nvPr/>
        </p:nvPicPr>
        <p:blipFill>
          <a:blip r:embed="rId5"/>
          <a:srcRect l="17073" r="17073"/>
          <a:stretch>
            <a:fillRect/>
          </a:stretch>
        </p:blipFill>
        <p:spPr>
          <a:xfrm>
            <a:off x="9068624" y="6433654"/>
            <a:ext cx="1890924" cy="2153552"/>
          </a:xfrm>
          <a:prstGeom prst="roundRect">
            <a:avLst>
              <a:gd name="adj" fmla="val 6667"/>
            </a:avLst>
          </a:prstGeom>
        </p:spPr>
      </p:pic>
      <p:pic>
        <p:nvPicPr>
          <p:cNvPr id="30" name="図 23"/>
          <p:cNvPicPr>
            <a:picLocks noChangeAspect="1"/>
          </p:cNvPicPr>
          <p:nvPr/>
        </p:nvPicPr>
        <p:blipFill>
          <a:blip r:embed="rId6"/>
          <a:srcRect t="3125" b="3125"/>
          <a:stretch>
            <a:fillRect/>
          </a:stretch>
        </p:blipFill>
        <p:spPr>
          <a:xfrm>
            <a:off x="4979918" y="6442489"/>
            <a:ext cx="1714500" cy="2143125"/>
          </a:xfrm>
          <a:prstGeom prst="roundRect">
            <a:avLst>
              <a:gd name="adj" fmla="val 6667"/>
            </a:avLst>
          </a:prstGeom>
        </p:spPr>
      </p:pic>
      <p:pic>
        <p:nvPicPr>
          <p:cNvPr id="31" name="図 24"/>
          <p:cNvPicPr>
            <a:picLocks noChangeAspect="1"/>
          </p:cNvPicPr>
          <p:nvPr/>
        </p:nvPicPr>
        <p:blipFill>
          <a:blip r:embed="rId7"/>
          <a:srcRect l="20000" r="20000"/>
          <a:stretch>
            <a:fillRect/>
          </a:stretch>
        </p:blipFill>
        <p:spPr>
          <a:xfrm>
            <a:off x="7024271" y="6442489"/>
            <a:ext cx="1714500" cy="2143125"/>
          </a:xfrm>
          <a:prstGeom prst="roundRect">
            <a:avLst>
              <a:gd name="adj" fmla="val 6667"/>
            </a:avLst>
          </a:prstGeom>
        </p:spPr>
      </p:pic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D48BA8B-BE32-4208-9F64-8EFF9D6F53A0}"/>
              </a:ext>
            </a:extLst>
          </p:cNvPr>
          <p:cNvSpPr>
            <a:spLocks noGrp="1"/>
          </p:cNvSpPr>
          <p:nvPr/>
        </p:nvSpPr>
        <p:spPr>
          <a:xfrm>
            <a:off x="819150" y="7874000"/>
            <a:ext cx="6667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175" b="1">
                <a:solidFill>
                  <a:srgbClr val="2878A8"/>
                </a:solidFill>
              </a:defRPr>
            </a:pPr>
            <a:r>
              <a:rPr sz="2175" b="1">
                <a:solidFill>
                  <a:srgbClr val="2878A8"/>
                </a:solidFill>
              </a:rPr>
              <a:t>窓の先に広がる海と、</a:t>
            </a:r>
          </a:p>
          <a:p>
            <a:pPr algn="l">
              <a:buNone/>
              <a:defRPr sz="2175" b="1">
                <a:solidFill>
                  <a:srgbClr val="2878A8"/>
                </a:solidFill>
              </a:defRPr>
            </a:pPr>
            <a:r>
              <a:rPr sz="2175" b="1">
                <a:solidFill>
                  <a:srgbClr val="2878A8"/>
                </a:solidFill>
              </a:rPr>
              <a:t>三浦らしいのどかな景色。</a:t>
            </a:r>
          </a:p>
        </p:txBody>
      </p:sp>
    </p:spTree>
    <p:extLst>
      <p:ext uri="{BB962C8B-B14F-4D97-AF65-F5344CB8AC3E}">
        <p14:creationId xmlns:p14="http://schemas.microsoft.com/office/powerpoint/2010/main" val="19539699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ACE7C4D4-2418-4867-A665-200FCC4C33AA}"/>
              </a:ext>
            </a:extLst>
          </p:cNvPr>
          <p:cNvSpPr>
            <a:spLocks noGrp="1"/>
          </p:cNvSpPr>
          <p:nvPr/>
        </p:nvSpPr>
        <p:spPr>
          <a:xfrm>
            <a:off x="609600" y="8636000"/>
            <a:ext cx="2857500" cy="25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88" b="0">
                <a:solidFill>
                  <a:srgbClr val="607786"/>
                </a:solidFill>
              </a:defRPr>
            </a:pPr>
            <a:r>
              <a:rPr sz="1088" b="0">
                <a:solidFill>
                  <a:srgbClr val="607786"/>
                </a:solidFill>
              </a:rPr>
              <a:t>株式会社ユニヴァーサル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BE8D5C1-BF82-457A-9936-CED7A874BE94}"/>
              </a:ext>
            </a:extLst>
          </p:cNvPr>
          <p:cNvSpPr>
            <a:spLocks noGrp="1"/>
          </p:cNvSpPr>
          <p:nvPr/>
        </p:nvSpPr>
        <p:spPr>
          <a:xfrm>
            <a:off x="11144250" y="8636000"/>
            <a:ext cx="381000" cy="25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088" b="1">
                <a:solidFill>
                  <a:srgbClr val="607786"/>
                </a:solidFill>
              </a:defRPr>
            </a:pPr>
            <a:r>
              <a:rPr sz="1088" b="1">
                <a:solidFill>
                  <a:srgbClr val="607786"/>
                </a:solidFill>
              </a:rPr>
              <a:t>15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3383B6B-9B52-4BC4-8C7D-341DD009064E}"/>
              </a:ext>
            </a:extLst>
          </p:cNvPr>
          <p:cNvSpPr>
            <a:spLocks noGrp="1"/>
          </p:cNvSpPr>
          <p:nvPr/>
        </p:nvSpPr>
        <p:spPr>
          <a:xfrm>
            <a:off x="609600" y="533400"/>
            <a:ext cx="10668000" cy="736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450" b="1">
                <a:solidFill>
                  <a:srgbClr val="173B5B"/>
                </a:solidFill>
              </a:defRPr>
            </a:pPr>
            <a:r>
              <a:rPr sz="3450" b="1">
                <a:solidFill>
                  <a:srgbClr val="173B5B"/>
                </a:solidFill>
              </a:rPr>
              <a:t>大きすぎる土地を、暮らせる街区へ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15AFF992-16CE-407F-B8D2-74A083098A22}"/>
              </a:ext>
            </a:extLst>
          </p:cNvPr>
          <p:cNvSpPr>
            <a:spLocks noGrp="1"/>
          </p:cNvSpPr>
          <p:nvPr/>
        </p:nvSpPr>
        <p:spPr>
          <a:xfrm>
            <a:off x="609600" y="1371600"/>
            <a:ext cx="838200" cy="63500"/>
          </a:xfrm>
          <a:prstGeom prst="rect">
            <a:avLst/>
          </a:prstGeom>
          <a:solidFill>
            <a:srgbClr val="67B7D1"/>
          </a:solidFill>
          <a:ln w="0">
            <a:noFill/>
            <a:prstDash val="solid"/>
          </a:ln>
        </p:spPr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43AAB69D-B6CC-4A7D-A215-7B77403B07FD}"/>
              </a:ext>
            </a:extLst>
          </p:cNvPr>
          <p:cNvSpPr>
            <a:spLocks noGrp="1"/>
          </p:cNvSpPr>
          <p:nvPr/>
        </p:nvSpPr>
        <p:spPr>
          <a:xfrm>
            <a:off x="609600" y="2006600"/>
            <a:ext cx="4572000" cy="5207000"/>
          </a:xfrm>
          <a:prstGeom prst="roundRect">
            <a:avLst>
              <a:gd name="adj" fmla="val 2927"/>
            </a:avLst>
          </a:prstGeom>
          <a:solidFill>
            <a:srgbClr val="FFFFFF"/>
          </a:solidFill>
          <a:ln w="9525">
            <a:solidFill>
              <a:srgbClr val="B8DCEB"/>
            </a:solidFill>
            <a:prstDash val="solid"/>
          </a:ln>
        </p:spPr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F7F7A9C-528E-4D7C-957C-4301C633EB3E}"/>
              </a:ext>
            </a:extLst>
          </p:cNvPr>
          <p:cNvSpPr>
            <a:spLocks noGrp="1"/>
          </p:cNvSpPr>
          <p:nvPr/>
        </p:nvSpPr>
        <p:spPr>
          <a:xfrm>
            <a:off x="933450" y="2349500"/>
            <a:ext cx="1428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607786"/>
                </a:solidFill>
              </a:defRPr>
            </a:pPr>
            <a:r>
              <a:rPr sz="1350" b="1">
                <a:solidFill>
                  <a:srgbClr val="607786"/>
                </a:solidFill>
              </a:rPr>
              <a:t>BEFORE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DC4CBDCF-9428-4BD3-BC40-079BE6A284DD}"/>
              </a:ext>
            </a:extLst>
          </p:cNvPr>
          <p:cNvSpPr>
            <a:spLocks noGrp="1"/>
          </p:cNvSpPr>
          <p:nvPr/>
        </p:nvSpPr>
        <p:spPr>
          <a:xfrm>
            <a:off x="933450" y="3073400"/>
            <a:ext cx="3714750" cy="1168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75" b="1">
                <a:solidFill>
                  <a:srgbClr val="173B5B"/>
                </a:solidFill>
              </a:defRPr>
            </a:pPr>
            <a:r>
              <a:rPr sz="2775" b="1">
                <a:solidFill>
                  <a:srgbClr val="173B5B"/>
                </a:solidFill>
              </a:rPr>
              <a:t>一般の方には</a:t>
            </a:r>
          </a:p>
          <a:p>
            <a:pPr algn="l">
              <a:buNone/>
              <a:defRPr sz="2775" b="1">
                <a:solidFill>
                  <a:srgbClr val="173B5B"/>
                </a:solidFill>
              </a:defRPr>
            </a:pPr>
            <a:r>
              <a:rPr sz="2775" b="1">
                <a:solidFill>
                  <a:srgbClr val="173B5B"/>
                </a:solidFill>
              </a:rPr>
              <a:t>購入しにくい大きな土地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8F37BE2-B242-42CC-81AD-1CEC54B35974}"/>
              </a:ext>
            </a:extLst>
          </p:cNvPr>
          <p:cNvSpPr>
            <a:spLocks noGrp="1"/>
          </p:cNvSpPr>
          <p:nvPr/>
        </p:nvSpPr>
        <p:spPr>
          <a:xfrm>
            <a:off x="853937" y="4851400"/>
            <a:ext cx="4333875" cy="939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38" b="0">
                <a:solidFill>
                  <a:srgbClr val="20323F"/>
                </a:solidFill>
              </a:defRPr>
            </a:pPr>
            <a:r>
              <a:rPr sz="2400" b="0" dirty="0" err="1">
                <a:solidFill>
                  <a:srgbClr val="20323F"/>
                </a:solidFill>
              </a:rPr>
              <a:t>法規・道路・造成・インフラなどを事業者の視点で</a:t>
            </a:r>
            <a:endParaRPr lang="en-US" sz="2400" b="0" dirty="0">
              <a:solidFill>
                <a:srgbClr val="20323F"/>
              </a:solidFill>
            </a:endParaRPr>
          </a:p>
          <a:p>
            <a:pPr algn="l">
              <a:buNone/>
              <a:defRPr sz="1838" b="0">
                <a:solidFill>
                  <a:srgbClr val="20323F"/>
                </a:solidFill>
              </a:defRPr>
            </a:pPr>
            <a:r>
              <a:rPr sz="2400" b="0" dirty="0" err="1">
                <a:solidFill>
                  <a:srgbClr val="20323F"/>
                </a:solidFill>
              </a:rPr>
              <a:t>検討します</a:t>
            </a:r>
            <a:r>
              <a:rPr sz="2400" b="0" dirty="0">
                <a:solidFill>
                  <a:srgbClr val="20323F"/>
                </a:solidFill>
              </a:rPr>
              <a:t>。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1AD8A6E5-C3A0-48D6-B296-56B0FF6E28AF}"/>
              </a:ext>
            </a:extLst>
          </p:cNvPr>
          <p:cNvSpPr>
            <a:spLocks noGrp="1"/>
          </p:cNvSpPr>
          <p:nvPr/>
        </p:nvSpPr>
        <p:spPr>
          <a:xfrm>
            <a:off x="933450" y="6223000"/>
            <a:ext cx="1619250" cy="431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E58A3A"/>
                </a:solidFill>
              </a:defRPr>
            </a:pPr>
            <a:r>
              <a:rPr sz="2025" b="1">
                <a:solidFill>
                  <a:srgbClr val="E58A3A"/>
                </a:solidFill>
              </a:rPr>
              <a:t>大きな土地</a:t>
            </a:r>
          </a:p>
        </p:txBody>
      </p:sp>
      <p:sp>
        <p:nvSpPr>
          <p:cNvPr id="10" name="矢印: 山形 9">
            <a:extLst>
              <a:ext uri="{FF2B5EF4-FFF2-40B4-BE49-F238E27FC236}">
                <a16:creationId xmlns:a16="http://schemas.microsoft.com/office/drawing/2014/main" id="{69CC08D3-0DB8-4CAD-ABC6-97BA83707753}"/>
              </a:ext>
            </a:extLst>
          </p:cNvPr>
          <p:cNvSpPr>
            <a:spLocks noGrp="1"/>
          </p:cNvSpPr>
          <p:nvPr/>
        </p:nvSpPr>
        <p:spPr>
          <a:xfrm>
            <a:off x="5486400" y="3873500"/>
            <a:ext cx="895350" cy="1117600"/>
          </a:xfrm>
          <a:prstGeom prst="chevron">
            <a:avLst/>
          </a:prstGeom>
          <a:solidFill>
            <a:srgbClr val="67B7D1"/>
          </a:solidFill>
          <a:ln w="0">
            <a:noFill/>
            <a:prstDash val="solid"/>
          </a:ln>
        </p:spPr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BC2620C7-9778-408E-B7D1-626263B5139B}"/>
              </a:ext>
            </a:extLst>
          </p:cNvPr>
          <p:cNvSpPr>
            <a:spLocks noGrp="1"/>
          </p:cNvSpPr>
          <p:nvPr/>
        </p:nvSpPr>
        <p:spPr>
          <a:xfrm>
            <a:off x="6686550" y="2006600"/>
            <a:ext cx="4895850" cy="5207000"/>
          </a:xfrm>
          <a:prstGeom prst="roundRect">
            <a:avLst>
              <a:gd name="adj" fmla="val 2927"/>
            </a:avLst>
          </a:prstGeom>
          <a:solidFill>
            <a:srgbClr val="DDF0F7"/>
          </a:solidFill>
          <a:ln w="9525">
            <a:solidFill>
              <a:srgbClr val="B8DCEB"/>
            </a:solidFill>
            <a:prstDash val="solid"/>
          </a:ln>
        </p:spPr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98DD3FA-6A0A-4C8C-82E3-23E524874271}"/>
              </a:ext>
            </a:extLst>
          </p:cNvPr>
          <p:cNvSpPr>
            <a:spLocks noGrp="1"/>
          </p:cNvSpPr>
          <p:nvPr/>
        </p:nvSpPr>
        <p:spPr>
          <a:xfrm>
            <a:off x="7010400" y="2349500"/>
            <a:ext cx="1428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2878A8"/>
                </a:solidFill>
              </a:defRPr>
            </a:pPr>
            <a:r>
              <a:rPr sz="1350" b="1">
                <a:solidFill>
                  <a:srgbClr val="2878A8"/>
                </a:solidFill>
              </a:rPr>
              <a:t>AFTER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F4C20AC1-EA19-43CC-8B05-CAEE2F828FBC}"/>
              </a:ext>
            </a:extLst>
          </p:cNvPr>
          <p:cNvSpPr>
            <a:spLocks noGrp="1"/>
          </p:cNvSpPr>
          <p:nvPr/>
        </p:nvSpPr>
        <p:spPr>
          <a:xfrm>
            <a:off x="7010400" y="3073400"/>
            <a:ext cx="4048125" cy="1168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75" b="1">
                <a:solidFill>
                  <a:srgbClr val="173B5B"/>
                </a:solidFill>
              </a:defRPr>
            </a:pPr>
            <a:r>
              <a:rPr sz="2775" b="1" dirty="0" err="1">
                <a:solidFill>
                  <a:srgbClr val="173B5B"/>
                </a:solidFill>
              </a:rPr>
              <a:t>道路と宅地を整え</a:t>
            </a:r>
            <a:r>
              <a:rPr sz="2775" b="1" dirty="0">
                <a:solidFill>
                  <a:srgbClr val="173B5B"/>
                </a:solidFill>
              </a:rPr>
              <a:t>、</a:t>
            </a:r>
          </a:p>
          <a:p>
            <a:pPr algn="l">
              <a:buNone/>
              <a:defRPr sz="2775" b="1">
                <a:solidFill>
                  <a:srgbClr val="173B5B"/>
                </a:solidFill>
              </a:defRPr>
            </a:pPr>
            <a:r>
              <a:rPr sz="2775" b="1" dirty="0" err="1">
                <a:solidFill>
                  <a:srgbClr val="173B5B"/>
                </a:solidFill>
              </a:rPr>
              <a:t>家を建てられる土地へ</a:t>
            </a:r>
            <a:endParaRPr sz="2775" b="1" dirty="0">
              <a:solidFill>
                <a:srgbClr val="173B5B"/>
              </a:solidFill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EF3A648-F63B-4793-888E-4DAEDCD690ED}"/>
              </a:ext>
            </a:extLst>
          </p:cNvPr>
          <p:cNvSpPr>
            <a:spLocks noGrp="1"/>
          </p:cNvSpPr>
          <p:nvPr/>
        </p:nvSpPr>
        <p:spPr>
          <a:xfrm>
            <a:off x="7067550" y="4762500"/>
            <a:ext cx="2286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88" b="1">
                <a:solidFill>
                  <a:srgbClr val="4E9B82"/>
                </a:solidFill>
              </a:defRPr>
            </a:pPr>
            <a:r>
              <a:rPr sz="1688" b="1">
                <a:solidFill>
                  <a:srgbClr val="4E9B82"/>
                </a:solidFill>
              </a:rPr>
              <a:t>●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91F40851-6FE1-41D5-AF4C-C4FE43FD7688}"/>
              </a:ext>
            </a:extLst>
          </p:cNvPr>
          <p:cNvSpPr>
            <a:spLocks noGrp="1"/>
          </p:cNvSpPr>
          <p:nvPr/>
        </p:nvSpPr>
        <p:spPr>
          <a:xfrm>
            <a:off x="7381875" y="4724400"/>
            <a:ext cx="3333750" cy="431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950" b="1">
                <a:solidFill>
                  <a:srgbClr val="20323F"/>
                </a:solidFill>
              </a:defRPr>
            </a:pPr>
            <a:r>
              <a:rPr sz="2400" b="1" dirty="0" err="1">
                <a:solidFill>
                  <a:srgbClr val="20323F"/>
                </a:solidFill>
              </a:rPr>
              <a:t>安全な道路計画</a:t>
            </a:r>
            <a:endParaRPr sz="2400" b="1" dirty="0">
              <a:solidFill>
                <a:srgbClr val="20323F"/>
              </a:solidFill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E00E96E-8AC7-4C26-B993-7446804DDDC7}"/>
              </a:ext>
            </a:extLst>
          </p:cNvPr>
          <p:cNvSpPr>
            <a:spLocks noGrp="1"/>
          </p:cNvSpPr>
          <p:nvPr/>
        </p:nvSpPr>
        <p:spPr>
          <a:xfrm>
            <a:off x="7067550" y="5422900"/>
            <a:ext cx="2286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88" b="1">
                <a:solidFill>
                  <a:srgbClr val="4E9B82"/>
                </a:solidFill>
              </a:defRPr>
            </a:pPr>
            <a:r>
              <a:rPr sz="1688" b="1">
                <a:solidFill>
                  <a:srgbClr val="4E9B82"/>
                </a:solidFill>
              </a:rPr>
              <a:t>●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897B0E5E-C7A3-4996-9C7C-F91C33E97515}"/>
              </a:ext>
            </a:extLst>
          </p:cNvPr>
          <p:cNvSpPr>
            <a:spLocks noGrp="1"/>
          </p:cNvSpPr>
          <p:nvPr/>
        </p:nvSpPr>
        <p:spPr>
          <a:xfrm>
            <a:off x="7381875" y="5384800"/>
            <a:ext cx="3333750" cy="431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950" b="1">
                <a:solidFill>
                  <a:srgbClr val="20323F"/>
                </a:solidFill>
              </a:defRPr>
            </a:pPr>
            <a:r>
              <a:rPr sz="2400" b="1">
                <a:solidFill>
                  <a:srgbClr val="20323F"/>
                </a:solidFill>
              </a:rPr>
              <a:t>使いやすい区画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BDA86AAE-BDB2-4248-AFB3-C5DAAAB8275F}"/>
              </a:ext>
            </a:extLst>
          </p:cNvPr>
          <p:cNvSpPr>
            <a:spLocks noGrp="1"/>
          </p:cNvSpPr>
          <p:nvPr/>
        </p:nvSpPr>
        <p:spPr>
          <a:xfrm>
            <a:off x="7067550" y="6083300"/>
            <a:ext cx="2286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88" b="1">
                <a:solidFill>
                  <a:srgbClr val="4E9B82"/>
                </a:solidFill>
              </a:defRPr>
            </a:pPr>
            <a:r>
              <a:rPr sz="1688" b="1">
                <a:solidFill>
                  <a:srgbClr val="4E9B82"/>
                </a:solidFill>
              </a:rPr>
              <a:t>●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F2800EBB-C5E7-4A71-A77A-8A5E2F2D9C40}"/>
              </a:ext>
            </a:extLst>
          </p:cNvPr>
          <p:cNvSpPr>
            <a:spLocks noGrp="1"/>
          </p:cNvSpPr>
          <p:nvPr/>
        </p:nvSpPr>
        <p:spPr>
          <a:xfrm>
            <a:off x="7381875" y="6045200"/>
            <a:ext cx="3333750" cy="431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950" b="1">
                <a:solidFill>
                  <a:srgbClr val="20323F"/>
                </a:solidFill>
              </a:defRPr>
            </a:pPr>
            <a:r>
              <a:rPr sz="2400" b="1">
                <a:solidFill>
                  <a:srgbClr val="20323F"/>
                </a:solidFill>
              </a:rPr>
              <a:t>地域になじむ街づくり</a:t>
            </a: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135F5123-6FA7-44B1-918C-069DA81943DA}"/>
              </a:ext>
            </a:extLst>
          </p:cNvPr>
          <p:cNvSpPr>
            <a:spLocks noGrp="1"/>
          </p:cNvSpPr>
          <p:nvPr/>
        </p:nvSpPr>
        <p:spPr>
          <a:xfrm>
            <a:off x="1666875" y="7620000"/>
            <a:ext cx="88582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250" b="1">
                <a:solidFill>
                  <a:srgbClr val="2878A8"/>
                </a:solidFill>
              </a:defRPr>
            </a:pPr>
            <a:r>
              <a:rPr sz="2250" b="1">
                <a:solidFill>
                  <a:srgbClr val="2878A8"/>
                </a:solidFill>
              </a:rPr>
              <a:t>土地の可能性を読み、次の使い手へつなぐ仕事です。</a:t>
            </a:r>
          </a:p>
        </p:txBody>
      </p:sp>
    </p:spTree>
    <p:extLst>
      <p:ext uri="{BB962C8B-B14F-4D97-AF65-F5344CB8AC3E}">
        <p14:creationId xmlns:p14="http://schemas.microsoft.com/office/powerpoint/2010/main" val="14502578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D717F5C6-B543-4CBA-B448-1182547289B9}"/>
              </a:ext>
            </a:extLst>
          </p:cNvPr>
          <p:cNvSpPr>
            <a:spLocks noGrp="1"/>
          </p:cNvSpPr>
          <p:nvPr/>
        </p:nvSpPr>
        <p:spPr>
          <a:xfrm>
            <a:off x="609600" y="8636000"/>
            <a:ext cx="2857500" cy="25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88" b="0">
                <a:solidFill>
                  <a:srgbClr val="607786"/>
                </a:solidFill>
              </a:defRPr>
            </a:pPr>
            <a:r>
              <a:rPr sz="1088" b="0">
                <a:solidFill>
                  <a:srgbClr val="607786"/>
                </a:solidFill>
              </a:rPr>
              <a:t>株式会社ユニヴァーサル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9835D22F-4F4E-4D33-BE4B-53B22A4526AE}"/>
              </a:ext>
            </a:extLst>
          </p:cNvPr>
          <p:cNvSpPr>
            <a:spLocks noGrp="1"/>
          </p:cNvSpPr>
          <p:nvPr/>
        </p:nvSpPr>
        <p:spPr>
          <a:xfrm>
            <a:off x="11144250" y="8636000"/>
            <a:ext cx="381000" cy="25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088" b="1">
                <a:solidFill>
                  <a:srgbClr val="607786"/>
                </a:solidFill>
              </a:defRPr>
            </a:pPr>
            <a:r>
              <a:rPr sz="1088" b="1">
                <a:solidFill>
                  <a:srgbClr val="607786"/>
                </a:solidFill>
              </a:rPr>
              <a:t>14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4C0C070-E4CF-4471-9B97-8F2FEFC3EFE8}"/>
              </a:ext>
            </a:extLst>
          </p:cNvPr>
          <p:cNvSpPr>
            <a:spLocks noGrp="1"/>
          </p:cNvSpPr>
          <p:nvPr/>
        </p:nvSpPr>
        <p:spPr>
          <a:xfrm>
            <a:off x="609600" y="533400"/>
            <a:ext cx="10668000" cy="736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450" b="1">
                <a:solidFill>
                  <a:srgbClr val="173B5B"/>
                </a:solidFill>
              </a:defRPr>
            </a:pPr>
            <a:r>
              <a:rPr sz="3450" b="1">
                <a:solidFill>
                  <a:srgbClr val="173B5B"/>
                </a:solidFill>
              </a:rPr>
              <a:t>現在進行中｜厚木市恩名 分譲プロジェクト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1B2495AB-CE7B-445C-B1DE-EDFC2D4EAE8B}"/>
              </a:ext>
            </a:extLst>
          </p:cNvPr>
          <p:cNvSpPr>
            <a:spLocks noGrp="1"/>
          </p:cNvSpPr>
          <p:nvPr/>
        </p:nvSpPr>
        <p:spPr>
          <a:xfrm>
            <a:off x="609600" y="1371600"/>
            <a:ext cx="838200" cy="63500"/>
          </a:xfrm>
          <a:prstGeom prst="rect">
            <a:avLst/>
          </a:prstGeom>
          <a:solidFill>
            <a:srgbClr val="67B7D1"/>
          </a:solidFill>
          <a:ln w="0">
            <a:noFill/>
            <a:prstDash val="solid"/>
          </a:ln>
        </p:spPr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E4B4E417-319D-4C2B-A686-228EA5803688}"/>
              </a:ext>
            </a:extLst>
          </p:cNvPr>
          <p:cNvSpPr>
            <a:spLocks noGrp="1"/>
          </p:cNvSpPr>
          <p:nvPr/>
        </p:nvSpPr>
        <p:spPr>
          <a:xfrm>
            <a:off x="1619250" y="1155700"/>
            <a:ext cx="9525000" cy="355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0">
                <a:solidFill>
                  <a:srgbClr val="607786"/>
                </a:solidFill>
              </a:defRPr>
            </a:pPr>
            <a:r>
              <a:rPr sz="1425" b="0">
                <a:solidFill>
                  <a:srgbClr val="607786"/>
                </a:solidFill>
              </a:rPr>
              <a:t>土地の形状を読み、4つの暮らしの舞台へ</a:t>
            </a:r>
          </a:p>
        </p:txBody>
      </p:sp>
      <p:pic>
        <p:nvPicPr>
          <p:cNvPr id="25" name="図 22"/>
          <p:cNvPicPr>
            <a:picLocks noChangeAspect="1"/>
          </p:cNvPicPr>
          <p:nvPr/>
        </p:nvPicPr>
        <p:blipFill>
          <a:blip r:embed="rId3"/>
          <a:srcRect l="19188" t="10755" r="8273" b="9056"/>
          <a:stretch>
            <a:fillRect/>
          </a:stretch>
        </p:blipFill>
        <p:spPr>
          <a:xfrm>
            <a:off x="212035" y="1938128"/>
            <a:ext cx="7965336" cy="5745372"/>
          </a:xfrm>
          <a:prstGeom prst="roundRect">
            <a:avLst>
              <a:gd name="adj" fmla="val 2892"/>
            </a:avLst>
          </a:prstGeom>
        </p:spPr>
      </p:pic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D5E7D2C0-4554-468B-8795-9AF52D2C839F}"/>
              </a:ext>
            </a:extLst>
          </p:cNvPr>
          <p:cNvSpPr>
            <a:spLocks noGrp="1"/>
          </p:cNvSpPr>
          <p:nvPr/>
        </p:nvSpPr>
        <p:spPr>
          <a:xfrm>
            <a:off x="8429625" y="1905000"/>
            <a:ext cx="2905125" cy="5778500"/>
          </a:xfrm>
          <a:prstGeom prst="roundRect">
            <a:avLst>
              <a:gd name="adj" fmla="val 3934"/>
            </a:avLst>
          </a:prstGeom>
          <a:solidFill>
            <a:srgbClr val="173B5B"/>
          </a:solidFill>
          <a:ln w="0">
            <a:noFill/>
            <a:prstDash val="solid"/>
          </a:ln>
        </p:spPr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0226825-F7B7-4651-95D2-0BC699AC6B4F}"/>
              </a:ext>
            </a:extLst>
          </p:cNvPr>
          <p:cNvSpPr>
            <a:spLocks noGrp="1"/>
          </p:cNvSpPr>
          <p:nvPr/>
        </p:nvSpPr>
        <p:spPr>
          <a:xfrm>
            <a:off x="8743950" y="2286000"/>
            <a:ext cx="2286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D8EEF8"/>
                </a:solidFill>
              </a:defRPr>
            </a:pPr>
            <a:r>
              <a:rPr sz="1350" b="1">
                <a:solidFill>
                  <a:srgbClr val="D8EEF8"/>
                </a:solidFill>
              </a:rPr>
              <a:t>PROJECT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0079F0D-C89D-45DF-8F2A-46C574F6DC29}"/>
              </a:ext>
            </a:extLst>
          </p:cNvPr>
          <p:cNvSpPr>
            <a:spLocks noGrp="1"/>
          </p:cNvSpPr>
          <p:nvPr/>
        </p:nvSpPr>
        <p:spPr>
          <a:xfrm>
            <a:off x="8743950" y="2857500"/>
            <a:ext cx="2286000" cy="787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788" b="1">
                <a:solidFill>
                  <a:srgbClr val="FFFFFF"/>
                </a:solidFill>
              </a:defRPr>
            </a:pPr>
            <a:r>
              <a:rPr sz="3788" b="1">
                <a:solidFill>
                  <a:srgbClr val="FFFFFF"/>
                </a:solidFill>
              </a:rPr>
              <a:t>4区画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DE5FF34C-2A60-4190-A444-0794001C1BB1}"/>
              </a:ext>
            </a:extLst>
          </p:cNvPr>
          <p:cNvSpPr>
            <a:spLocks noGrp="1"/>
          </p:cNvSpPr>
          <p:nvPr/>
        </p:nvSpPr>
        <p:spPr>
          <a:xfrm>
            <a:off x="8743950" y="3873500"/>
            <a:ext cx="1952625" cy="38100"/>
          </a:xfrm>
          <a:prstGeom prst="rect">
            <a:avLst/>
          </a:prstGeom>
          <a:solidFill>
            <a:srgbClr val="67B7D1"/>
          </a:solidFill>
          <a:ln w="0">
            <a:noFill/>
            <a:prstDash val="solid"/>
          </a:ln>
        </p:spPr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BC059583-18D3-47D5-822E-67D04A1E299E}"/>
              </a:ext>
            </a:extLst>
          </p:cNvPr>
          <p:cNvSpPr>
            <a:spLocks noGrp="1"/>
          </p:cNvSpPr>
          <p:nvPr/>
        </p:nvSpPr>
        <p:spPr>
          <a:xfrm>
            <a:off x="8743950" y="4254500"/>
            <a:ext cx="2286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88" b="1">
                <a:solidFill>
                  <a:srgbClr val="D8EEF8"/>
                </a:solidFill>
              </a:defRPr>
            </a:pPr>
            <a:r>
              <a:rPr sz="1688" b="1">
                <a:solidFill>
                  <a:srgbClr val="D8EEF8"/>
                </a:solidFill>
              </a:rPr>
              <a:t>区画面積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2816F2B8-1C8E-4793-B623-2294B553C3AA}"/>
              </a:ext>
            </a:extLst>
          </p:cNvPr>
          <p:cNvSpPr>
            <a:spLocks noGrp="1"/>
          </p:cNvSpPr>
          <p:nvPr/>
        </p:nvSpPr>
        <p:spPr>
          <a:xfrm>
            <a:off x="8743950" y="4724400"/>
            <a:ext cx="22860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438" b="1">
                <a:solidFill>
                  <a:srgbClr val="FFFFFF"/>
                </a:solidFill>
              </a:defRPr>
            </a:pPr>
            <a:r>
              <a:rPr sz="2438" b="1">
                <a:solidFill>
                  <a:srgbClr val="FFFFFF"/>
                </a:solidFill>
              </a:rPr>
              <a:t>148.78㎡</a:t>
            </a:r>
          </a:p>
          <a:p>
            <a:pPr algn="l">
              <a:buNone/>
              <a:defRPr sz="2438" b="1">
                <a:solidFill>
                  <a:srgbClr val="FFFFFF"/>
                </a:solidFill>
              </a:defRPr>
            </a:pPr>
            <a:r>
              <a:rPr sz="2438" b="1">
                <a:solidFill>
                  <a:srgbClr val="FFFFFF"/>
                </a:solidFill>
              </a:rPr>
              <a:t>〜174.38㎡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ABF33FB6-D4FA-4ACE-9C3C-59C97B7210C6}"/>
              </a:ext>
            </a:extLst>
          </p:cNvPr>
          <p:cNvSpPr>
            <a:spLocks noGrp="1"/>
          </p:cNvSpPr>
          <p:nvPr/>
        </p:nvSpPr>
        <p:spPr>
          <a:xfrm>
            <a:off x="8743950" y="5905500"/>
            <a:ext cx="2286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100" b="1">
                <a:solidFill>
                  <a:srgbClr val="E58A3A"/>
                </a:solidFill>
              </a:defRPr>
            </a:pPr>
            <a:r>
              <a:rPr sz="2100" b="1">
                <a:solidFill>
                  <a:srgbClr val="E58A3A"/>
                </a:solidFill>
              </a:rPr>
              <a:t>約45〜52坪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784EEF3-35E6-4C1E-86A9-BE40FEC07F36}"/>
              </a:ext>
            </a:extLst>
          </p:cNvPr>
          <p:cNvSpPr>
            <a:spLocks noGrp="1"/>
          </p:cNvSpPr>
          <p:nvPr/>
        </p:nvSpPr>
        <p:spPr>
          <a:xfrm>
            <a:off x="8743950" y="6604000"/>
            <a:ext cx="2286000" cy="787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88" b="0">
                <a:solidFill>
                  <a:srgbClr val="FFFFFF"/>
                </a:solidFill>
              </a:defRPr>
            </a:pPr>
            <a:r>
              <a:rPr sz="1688" b="0">
                <a:solidFill>
                  <a:srgbClr val="FFFFFF"/>
                </a:solidFill>
              </a:rPr>
              <a:t>敷地・道路・高低差を整理し、</a:t>
            </a:r>
          </a:p>
          <a:p>
            <a:pPr algn="l">
              <a:buNone/>
              <a:defRPr sz="1688" b="0">
                <a:solidFill>
                  <a:srgbClr val="FFFFFF"/>
                </a:solidFill>
              </a:defRPr>
            </a:pPr>
            <a:r>
              <a:rPr sz="1688" b="0">
                <a:solidFill>
                  <a:srgbClr val="FFFFFF"/>
                </a:solidFill>
              </a:rPr>
              <a:t>宅地としての可能性を形にします。</a:t>
            </a:r>
          </a:p>
        </p:txBody>
      </p:sp>
    </p:spTree>
    <p:extLst>
      <p:ext uri="{BB962C8B-B14F-4D97-AF65-F5344CB8AC3E}">
        <p14:creationId xmlns:p14="http://schemas.microsoft.com/office/powerpoint/2010/main" val="18014303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520B7472-CD14-4FBD-80D9-653C7EBEF0A6}"/>
              </a:ext>
            </a:extLst>
          </p:cNvPr>
          <p:cNvSpPr>
            <a:spLocks noGrp="1"/>
          </p:cNvSpPr>
          <p:nvPr/>
        </p:nvSpPr>
        <p:spPr>
          <a:xfrm>
            <a:off x="609600" y="8636000"/>
            <a:ext cx="2857500" cy="25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88" b="0">
                <a:solidFill>
                  <a:srgbClr val="607786"/>
                </a:solidFill>
              </a:defRPr>
            </a:pPr>
            <a:r>
              <a:rPr sz="1088" b="0">
                <a:solidFill>
                  <a:srgbClr val="607786"/>
                </a:solidFill>
              </a:rPr>
              <a:t>株式会社ユニヴァーサル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A0C82764-0702-4036-A5B8-39DDFA39902D}"/>
              </a:ext>
            </a:extLst>
          </p:cNvPr>
          <p:cNvSpPr>
            <a:spLocks noGrp="1"/>
          </p:cNvSpPr>
          <p:nvPr/>
        </p:nvSpPr>
        <p:spPr>
          <a:xfrm>
            <a:off x="11144250" y="8636000"/>
            <a:ext cx="381000" cy="25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088" b="1">
                <a:solidFill>
                  <a:srgbClr val="607786"/>
                </a:solidFill>
              </a:defRPr>
            </a:pPr>
            <a:r>
              <a:rPr sz="1088" b="1">
                <a:solidFill>
                  <a:srgbClr val="607786"/>
                </a:solidFill>
              </a:rPr>
              <a:t>16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6831A8C-0B45-42F2-99C3-BAA350531825}"/>
              </a:ext>
            </a:extLst>
          </p:cNvPr>
          <p:cNvSpPr>
            <a:spLocks noGrp="1"/>
          </p:cNvSpPr>
          <p:nvPr/>
        </p:nvSpPr>
        <p:spPr>
          <a:xfrm>
            <a:off x="609600" y="533400"/>
            <a:ext cx="10668000" cy="736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450" b="1">
                <a:solidFill>
                  <a:srgbClr val="173B5B"/>
                </a:solidFill>
              </a:defRPr>
            </a:pPr>
            <a:r>
              <a:rPr sz="3450" b="1">
                <a:solidFill>
                  <a:srgbClr val="173B5B"/>
                </a:solidFill>
              </a:rPr>
              <a:t>建築と不動産の間を、丁寧につなぐ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4145BA0-700F-4CEB-9662-938C59EBEA44}"/>
              </a:ext>
            </a:extLst>
          </p:cNvPr>
          <p:cNvSpPr>
            <a:spLocks noGrp="1"/>
          </p:cNvSpPr>
          <p:nvPr/>
        </p:nvSpPr>
        <p:spPr>
          <a:xfrm>
            <a:off x="609600" y="1371600"/>
            <a:ext cx="838200" cy="63500"/>
          </a:xfrm>
          <a:prstGeom prst="rect">
            <a:avLst/>
          </a:prstGeom>
          <a:solidFill>
            <a:srgbClr val="67B7D1"/>
          </a:solidFill>
          <a:ln w="0">
            <a:noFill/>
            <a:prstDash val="solid"/>
          </a:ln>
        </p:spPr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7738557-8773-4D71-BBD4-E23DC67E1719}"/>
              </a:ext>
            </a:extLst>
          </p:cNvPr>
          <p:cNvSpPr>
            <a:spLocks noGrp="1"/>
          </p:cNvSpPr>
          <p:nvPr/>
        </p:nvSpPr>
        <p:spPr>
          <a:xfrm>
            <a:off x="762000" y="2222500"/>
            <a:ext cx="47625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188" b="1">
                <a:solidFill>
                  <a:srgbClr val="173B5B"/>
                </a:solidFill>
              </a:defRPr>
            </a:pPr>
            <a:r>
              <a:rPr sz="3188" b="1">
                <a:solidFill>
                  <a:srgbClr val="173B5B"/>
                </a:solidFill>
              </a:rPr>
              <a:t>現場を知っているから、</a:t>
            </a:r>
          </a:p>
          <a:p>
            <a:pPr algn="l">
              <a:buNone/>
              <a:defRPr sz="3188" b="1">
                <a:solidFill>
                  <a:srgbClr val="173B5B"/>
                </a:solidFill>
              </a:defRPr>
            </a:pPr>
            <a:r>
              <a:rPr sz="3188" b="1">
                <a:solidFill>
                  <a:srgbClr val="173B5B"/>
                </a:solidFill>
              </a:rPr>
              <a:t>建物の声がわかる。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B39857A-3221-4491-82FA-1161AFCEBE98}"/>
              </a:ext>
            </a:extLst>
          </p:cNvPr>
          <p:cNvSpPr>
            <a:spLocks noGrp="1"/>
          </p:cNvSpPr>
          <p:nvPr/>
        </p:nvSpPr>
        <p:spPr>
          <a:xfrm>
            <a:off x="762000" y="3810000"/>
            <a:ext cx="5286375" cy="152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850" b="1">
                <a:solidFill>
                  <a:srgbClr val="173B5B"/>
                </a:solidFill>
              </a:defRPr>
            </a:pPr>
            <a:r>
              <a:rPr sz="2850" b="1">
                <a:solidFill>
                  <a:srgbClr val="173B5B"/>
                </a:solidFill>
              </a:rPr>
              <a:t>不動産を知っているから、</a:t>
            </a:r>
          </a:p>
          <a:p>
            <a:pPr algn="l">
              <a:buNone/>
              <a:defRPr sz="2850" b="1">
                <a:solidFill>
                  <a:srgbClr val="173B5B"/>
                </a:solidFill>
              </a:defRPr>
            </a:pPr>
            <a:r>
              <a:rPr sz="2850" b="1">
                <a:solidFill>
                  <a:srgbClr val="173B5B"/>
                </a:solidFill>
              </a:rPr>
              <a:t>土地と建物の活かし方を考えられる。</a:t>
            </a: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0EB900FE-4E95-4EB2-9D3D-91085DBD074D}"/>
              </a:ext>
            </a:extLst>
          </p:cNvPr>
          <p:cNvSpPr>
            <a:spLocks noGrp="1"/>
          </p:cNvSpPr>
          <p:nvPr/>
        </p:nvSpPr>
        <p:spPr>
          <a:xfrm>
            <a:off x="6810375" y="1968500"/>
            <a:ext cx="4333875" cy="4318000"/>
          </a:xfrm>
          <a:prstGeom prst="roundRect">
            <a:avLst>
              <a:gd name="adj" fmla="val 3529"/>
            </a:avLst>
          </a:prstGeom>
          <a:solidFill>
            <a:srgbClr val="173B5B"/>
          </a:solidFill>
          <a:ln w="0">
            <a:noFill/>
            <a:prstDash val="solid"/>
          </a:ln>
        </p:spPr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E253515A-2952-4B4E-B382-EF1AB2DED357}"/>
              </a:ext>
            </a:extLst>
          </p:cNvPr>
          <p:cNvSpPr>
            <a:spLocks noGrp="1"/>
          </p:cNvSpPr>
          <p:nvPr/>
        </p:nvSpPr>
        <p:spPr>
          <a:xfrm>
            <a:off x="7191375" y="2514600"/>
            <a:ext cx="357187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175" b="1">
                <a:solidFill>
                  <a:srgbClr val="D8EEF8"/>
                </a:solidFill>
              </a:defRPr>
            </a:pPr>
            <a:r>
              <a:rPr sz="2175" b="1">
                <a:solidFill>
                  <a:srgbClr val="D8EEF8"/>
                </a:solidFill>
              </a:rPr>
              <a:t>少数精鋭だからこそ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D9AD542E-3A0B-4330-98E7-8FDF8B1AC53D}"/>
              </a:ext>
            </a:extLst>
          </p:cNvPr>
          <p:cNvSpPr>
            <a:spLocks noGrp="1"/>
          </p:cNvSpPr>
          <p:nvPr/>
        </p:nvSpPr>
        <p:spPr>
          <a:xfrm>
            <a:off x="7191375" y="3063461"/>
            <a:ext cx="3571875" cy="736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3263" b="1">
                <a:solidFill>
                  <a:srgbClr val="FFFFFF"/>
                </a:solidFill>
              </a:defRPr>
            </a:pPr>
            <a:r>
              <a:rPr sz="3263" b="1" dirty="0" err="1">
                <a:solidFill>
                  <a:srgbClr val="FFFFFF"/>
                </a:solidFill>
              </a:rPr>
              <a:t>顔の見える仕事を</a:t>
            </a:r>
            <a:endParaRPr sz="3263" b="1" dirty="0">
              <a:solidFill>
                <a:srgbClr val="FFFFFF"/>
              </a:solidFill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BB704D6C-12CA-4FB3-A6BA-FD7D690E78D4}"/>
              </a:ext>
            </a:extLst>
          </p:cNvPr>
          <p:cNvSpPr>
            <a:spLocks noGrp="1"/>
          </p:cNvSpPr>
          <p:nvPr/>
        </p:nvSpPr>
        <p:spPr>
          <a:xfrm>
            <a:off x="7138367" y="4394200"/>
            <a:ext cx="3952875" cy="965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950" b="0">
                <a:solidFill>
                  <a:srgbClr val="FFFFFF"/>
                </a:solidFill>
              </a:defRPr>
            </a:pPr>
            <a:r>
              <a:rPr sz="1950" b="0" dirty="0" err="1">
                <a:solidFill>
                  <a:srgbClr val="FFFFFF"/>
                </a:solidFill>
              </a:rPr>
              <a:t>ご相談から施工、売買まで</a:t>
            </a:r>
            <a:endParaRPr sz="1950" b="0" dirty="0">
              <a:solidFill>
                <a:srgbClr val="FFFFFF"/>
              </a:solidFill>
            </a:endParaRPr>
          </a:p>
          <a:p>
            <a:pPr algn="ctr">
              <a:buNone/>
              <a:defRPr sz="1950" b="0">
                <a:solidFill>
                  <a:srgbClr val="FFFFFF"/>
                </a:solidFill>
              </a:defRPr>
            </a:pPr>
            <a:r>
              <a:rPr sz="1950" b="0" dirty="0" err="1">
                <a:solidFill>
                  <a:srgbClr val="FFFFFF"/>
                </a:solidFill>
              </a:rPr>
              <a:t>一つひとつ誠実に向き合います</a:t>
            </a:r>
            <a:r>
              <a:rPr sz="1950" b="0" dirty="0">
                <a:solidFill>
                  <a:srgbClr val="FFFFFF"/>
                </a:solidFill>
              </a:rPr>
              <a:t>。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39D372C-EE57-4151-A15D-F9C8AE53DA89}"/>
              </a:ext>
            </a:extLst>
          </p:cNvPr>
          <p:cNvSpPr>
            <a:spLocks noGrp="1"/>
          </p:cNvSpPr>
          <p:nvPr/>
        </p:nvSpPr>
        <p:spPr>
          <a:xfrm>
            <a:off x="762000" y="6858000"/>
            <a:ext cx="5715000" cy="558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513" b="1">
                <a:solidFill>
                  <a:srgbClr val="2878A8"/>
                </a:solidFill>
              </a:defRPr>
            </a:pPr>
            <a:r>
              <a:rPr sz="2513" b="1">
                <a:solidFill>
                  <a:srgbClr val="2878A8"/>
                </a:solidFill>
              </a:rPr>
              <a:t>株式会社ユニヴァーサル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1CCDA38A-CAF7-488D-AC06-7A24D6D1E835}"/>
              </a:ext>
            </a:extLst>
          </p:cNvPr>
          <p:cNvSpPr>
            <a:spLocks noGrp="1"/>
          </p:cNvSpPr>
          <p:nvPr/>
        </p:nvSpPr>
        <p:spPr>
          <a:xfrm>
            <a:off x="762000" y="7543800"/>
            <a:ext cx="5715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38" b="0">
                <a:solidFill>
                  <a:srgbClr val="607786"/>
                </a:solidFill>
              </a:defRPr>
            </a:pPr>
            <a:r>
              <a:rPr sz="1838" b="0">
                <a:solidFill>
                  <a:srgbClr val="607786"/>
                </a:solidFill>
              </a:rPr>
              <a:t>ご清聴ありがとうございました</a:t>
            </a:r>
          </a:p>
        </p:txBody>
      </p:sp>
    </p:spTree>
    <p:extLst>
      <p:ext uri="{BB962C8B-B14F-4D97-AF65-F5344CB8AC3E}">
        <p14:creationId xmlns:p14="http://schemas.microsoft.com/office/powerpoint/2010/main" val="112953667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417</Words>
  <Application>Microsoft Office PowerPoint</Application>
  <DocSecurity>0</DocSecurity>
  <PresentationFormat>ユーザー設定</PresentationFormat>
  <Paragraphs>221</Paragraphs>
  <Slides>16</Slides>
  <Notes>16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16</vt:i4>
      </vt:variant>
    </vt:vector>
  </HeadingPairs>
  <TitlesOfParts>
    <vt:vector size="18" baseType="lpstr">
      <vt:lpstr>Calibri</vt:lpstr>
      <vt:lpstr>ChatGPT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Takeo Tanida</cp:lastModifiedBy>
  <cp:revision>1</cp:revision>
  <dcterms:created xsi:type="dcterms:W3CDTF">2026-08-31T01:35:55Z</dcterms:created>
  <dcterms:modified xsi:type="dcterms:W3CDTF">2026-08-31T07:08:44Z</dcterms:modified>
</cp:coreProperties>
</file>